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4" r:id="rId21"/>
    <p:sldId id="275" r:id="rId22"/>
    <p:sldId id="276" r:id="rId23"/>
    <p:sldId id="277" r:id="rId24"/>
    <p:sldId id="278" r:id="rId25"/>
    <p:sldId id="279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14" d="100"/>
          <a:sy n="114" d="100"/>
        </p:scale>
        <p:origin x="4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6" Type="http://schemas.openxmlformats.org/officeDocument/2006/relationships/tableStyles" Target="tableStyles.xml"/><Relationship Id="rId45" Type="http://schemas.openxmlformats.org/officeDocument/2006/relationships/viewProps" Target="viewProps.xml"/><Relationship Id="rId44" Type="http://schemas.openxmlformats.org/officeDocument/2006/relationships/presProps" Target="presProps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slide" Target="../slides/slide4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xin?subject=physics#pid=678633f902dd36cfead7b08e#tid=6790bd8458ebf60009e44360#sourcefrom=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MasterShapeName"/>
          <p:cNvSpPr/>
          <p:nvPr/>
        </p:nvSpPr>
        <p:spPr>
          <a:xfrm>
            <a:off x="10186416" y="5138928"/>
            <a:ext cx="1746504" cy="76809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4400" b="1" i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物理</a:t>
            </a:r>
            <a:endParaRPr lang="en-US" sz="4400" dirty="0"/>
          </a:p>
        </p:txBody>
      </p:sp>
      <p:sp>
        <p:nvSpPr>
          <p:cNvPr id="4" name="MasterShapeName"/>
          <p:cNvSpPr/>
          <p:nvPr/>
        </p:nvSpPr>
        <p:spPr>
          <a:xfrm>
            <a:off x="10479024" y="5897880"/>
            <a:ext cx="1115568" cy="402336"/>
          </a:xfrm>
          <a:prstGeom prst="rect">
            <a:avLst/>
          </a:prstGeom>
          <a:solidFill>
            <a:srgbClr val="FF6600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5" name="MasterShapeName"/>
          <p:cNvSpPr/>
          <p:nvPr/>
        </p:nvSpPr>
        <p:spPr>
          <a:xfrm>
            <a:off x="10479024" y="5907024"/>
            <a:ext cx="1106424" cy="40233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000" b="1" i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新教材</a:t>
            </a:r>
            <a:endParaRPr lang="en-US" sz="200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3" name="MasterShapeName?linknodeid=back_to_first_catalog" descr="preencoded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0152" y="6272784"/>
            <a:ext cx="1508760" cy="42976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10.jpeg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7" Type="http://schemas.openxmlformats.org/officeDocument/2006/relationships/slideLayout" Target="../slideLayouts/slideLayout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35.jpeg"/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39.jpeg"/><Relationship Id="rId1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5.xml"/><Relationship Id="rId6" Type="http://schemas.openxmlformats.org/officeDocument/2006/relationships/slideLayout" Target="../slideLayouts/slideLayout8.xml"/><Relationship Id="rId5" Type="http://schemas.openxmlformats.org/officeDocument/2006/relationships/image" Target="../media/image44.png"/><Relationship Id="rId4" Type="http://schemas.openxmlformats.org/officeDocument/2006/relationships/image" Target="../media/image43.jpeg"/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6.xml"/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48.png"/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7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50.jpeg"/><Relationship Id="rId1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8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image" Target="../media/image51.jpe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9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55.jpeg"/><Relationship Id="rId1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5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5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5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59.jpeg"/></Relationships>
</file>

<file path=ppt/slides/_rels/slide3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4.xml"/><Relationship Id="rId6" Type="http://schemas.openxmlformats.org/officeDocument/2006/relationships/slideLayout" Target="../slideLayouts/slideLayout8.xml"/><Relationship Id="rId5" Type="http://schemas.openxmlformats.org/officeDocument/2006/relationships/image" Target="../media/image64.png"/><Relationship Id="rId4" Type="http://schemas.openxmlformats.org/officeDocument/2006/relationships/image" Target="../media/image63.jpeg"/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image" Target="../media/image6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6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66.png"/></Relationships>
</file>

<file path=ppt/slides/_rels/slide3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7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69.png"/><Relationship Id="rId2" Type="http://schemas.openxmlformats.org/officeDocument/2006/relationships/image" Target="../media/image68.jpeg"/><Relationship Id="rId1" Type="http://schemas.openxmlformats.org/officeDocument/2006/relationships/image" Target="../media/image6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70.png"/></Relationships>
</file>

<file path=ppt/slides/_rels/slide3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9.xml"/><Relationship Id="rId6" Type="http://schemas.openxmlformats.org/officeDocument/2006/relationships/slideLayout" Target="../slideLayouts/slideLayout8.xml"/><Relationship Id="rId5" Type="http://schemas.openxmlformats.org/officeDocument/2006/relationships/image" Target="../media/image75.png"/><Relationship Id="rId4" Type="http://schemas.openxmlformats.org/officeDocument/2006/relationships/image" Target="../media/image74.jpeg"/><Relationship Id="rId3" Type="http://schemas.openxmlformats.org/officeDocument/2006/relationships/image" Target="../media/image73.png"/><Relationship Id="rId2" Type="http://schemas.openxmlformats.org/officeDocument/2006/relationships/image" Target="../media/image72.jpeg"/><Relationship Id="rId1" Type="http://schemas.openxmlformats.org/officeDocument/2006/relationships/image" Target="../media/image71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6.xml"/><Relationship Id="rId3" Type="http://schemas.openxmlformats.org/officeDocument/2006/relationships/slide" Target="slide14.xml"/><Relationship Id="rId2" Type="http://schemas.openxmlformats.org/officeDocument/2006/relationships/image" Target="../media/image7.png"/><Relationship Id="rId1" Type="http://schemas.openxmlformats.org/officeDocument/2006/relationships/slide" Target="slide6.xml"/></Relationships>
</file>

<file path=ppt/slides/_rels/slide4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0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image" Target="../media/image7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dir="in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O_5_BD.14_1#711976277?pid=b45cacc1c&amp;color=0,0,0&amp;vtp=1&amp;bt=1&amp;bbb=1"/>
          <p:cNvSpPr/>
          <p:nvPr/>
        </p:nvSpPr>
        <p:spPr>
          <a:xfrm>
            <a:off x="612648" y="486000"/>
            <a:ext cx="10963656" cy="4745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AE8CBB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2.</a:t>
            </a:r>
            <a:r>
              <a:rPr lang="en-US" altLang="zh-CN" sz="2400" b="1" i="0" dirty="0">
                <a:solidFill>
                  <a:srgbClr val="AE8CBB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力的效果分解法</a:t>
            </a:r>
            <a:endParaRPr lang="en-US" altLang="zh-CN" sz="2400" dirty="0"/>
          </a:p>
        </p:txBody>
      </p:sp>
      <p:sp>
        <p:nvSpPr>
          <p:cNvPr id="3" name="QB_6_BD.15_1#a7b43a76f?pid=711976277&amp;color=0,0,0&amp;vtp=1&amp;bbb=1"/>
          <p:cNvSpPr/>
          <p:nvPr/>
        </p:nvSpPr>
        <p:spPr>
          <a:xfrm>
            <a:off x="612648" y="1026893"/>
            <a:ext cx="10963656" cy="10333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0" i="0" dirty="0">
                <a:solidFill>
                  <a:srgbClr val="AE8CBB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（1</a:t>
            </a:r>
            <a:r>
              <a:rPr lang="en-US" altLang="zh-CN" sz="2400" b="0" i="0">
                <a:solidFill>
                  <a:srgbClr val="AE8CBB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）</a:t>
            </a:r>
            <a:r>
              <a:rPr lang="en-US" altLang="zh-CN" sz="2400" b="0" i="0">
                <a:solidFill>
                  <a:srgbClr val="AE8CBB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根据力的</a:t>
            </a:r>
            <a:r>
              <a:rPr lang="en-US" altLang="zh-CN" sz="24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______________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确定两个实际分力的方向；</a:t>
            </a:r>
            <a:endParaRPr lang="en-US" altLang="zh-CN" sz="2400" b="0" i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marL="0" marR="0" lvl="0" indent="0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AE8CBB"/>
                </a:solidFill>
                <a:effectLst/>
                <a:uLnTx/>
                <a:uFillTx/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（2）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AE8CBB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再根据两个实际分力的方向画出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____________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；</a:t>
            </a:r>
            <a:endParaRPr lang="en-US" altLang="zh-CN" sz="2400" dirty="0"/>
          </a:p>
        </p:txBody>
      </p:sp>
      <p:sp>
        <p:nvSpPr>
          <p:cNvPr id="4" name="QB_6_AN.16_1#a7b43a76f.blank?pid=711976277&amp;color=0,0,0&amp;vpa=8&amp;vtp=1&amp;bbb=1"/>
          <p:cNvSpPr/>
          <p:nvPr/>
        </p:nvSpPr>
        <p:spPr>
          <a:xfrm>
            <a:off x="2750217" y="998953"/>
            <a:ext cx="2058988" cy="4745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实际作用效果</a:t>
            </a:r>
            <a:endParaRPr lang="en-US" altLang="zh-CN" sz="2400" dirty="0"/>
          </a:p>
        </p:txBody>
      </p:sp>
      <p:sp>
        <p:nvSpPr>
          <p:cNvPr id="6" name="QB_6_AN.18_1#a7b43a76f.blank?pid=711976277&amp;color=0,0,0&amp;vpa=9&amp;vtp=1&amp;bbb=1"/>
          <p:cNvSpPr/>
          <p:nvPr/>
        </p:nvSpPr>
        <p:spPr>
          <a:xfrm>
            <a:off x="5810916" y="1536163"/>
            <a:ext cx="1752600" cy="4745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平行四边形</a:t>
            </a:r>
            <a:endParaRPr lang="en-US" altLang="zh-CN" sz="2400" dirty="0"/>
          </a:p>
        </p:txBody>
      </p:sp>
      <p:sp>
        <p:nvSpPr>
          <p:cNvPr id="7" name="P_6_BD#290d5fbc8?sp=1&amp;pid=711976277&amp;color=0,0,0&amp;vtp=1&amp;bbb=1"/>
          <p:cNvSpPr/>
          <p:nvPr/>
        </p:nvSpPr>
        <p:spPr>
          <a:xfrm>
            <a:off x="612648" y="2071913"/>
            <a:ext cx="10963656" cy="4786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（3）最后由数学知识求出两分力的大小。</a:t>
            </a:r>
            <a:endParaRPr lang="en-US" altLang="zh-CN" sz="2400" dirty="0"/>
          </a:p>
        </p:txBody>
      </p:sp>
      <p:sp>
        <p:nvSpPr>
          <p:cNvPr id="8" name="QB_5_BD.19_1#9f891ae97?sp=1&amp;pid=b45cacc1c&amp;color=0,0,0&amp;vtp=1&amp;bbb=1"/>
          <p:cNvSpPr/>
          <p:nvPr/>
        </p:nvSpPr>
        <p:spPr>
          <a:xfrm>
            <a:off x="612648" y="2610392"/>
            <a:ext cx="10963656" cy="215519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 dirty="0">
                <a:solidFill>
                  <a:srgbClr val="AE8CBB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3</a:t>
            </a:r>
            <a:r>
              <a:rPr lang="en-US" altLang="zh-CN" sz="2400" b="1" i="0">
                <a:solidFill>
                  <a:srgbClr val="AE8CBB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.</a:t>
            </a:r>
            <a:r>
              <a:rPr lang="en-US" altLang="zh-CN" sz="2400" b="1" i="0">
                <a:solidFill>
                  <a:srgbClr val="AE8CBB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1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正交分解法</a:t>
            </a:r>
            <a:endParaRPr lang="en-US" altLang="zh-CN" sz="2400" b="1" i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marL="0" marR="0" lvl="0" indent="0" defTabSz="914400" rtl="0" eaLnBrk="1" fontAlgn="auto" latinLnBrk="1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（1）定义：将已知力按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的两个方向进行分解的方法。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defTabSz="914400" rtl="0" eaLnBrk="1" fontAlgn="auto" latinLnBrk="1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（2）建立坐标系的原则：以少分解力和容易分解力为原则（即尽量多的力在坐标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marL="0" marR="0" lvl="0" indent="0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轴上）。</a:t>
            </a:r>
            <a:endParaRPr lang="en-US" altLang="zh-CN" sz="2400" dirty="0"/>
          </a:p>
        </p:txBody>
      </p:sp>
      <p:sp>
        <p:nvSpPr>
          <p:cNvPr id="11" name="QB_5_AN.20_1#9f891ae97.blank?pid=b45cacc1c&amp;color=0,0,0&amp;vpa=10&amp;vtp=1&amp;bbb=1"/>
          <p:cNvSpPr/>
          <p:nvPr/>
        </p:nvSpPr>
        <p:spPr>
          <a:xfrm>
            <a:off x="3829716" y="3141252"/>
            <a:ext cx="1446213" cy="4745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互相垂直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build="p"/>
      <p:bldP spid="6" grpId="0" animBg="1" build="p"/>
      <p:bldP spid="11" grpId="0" animBg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O_5_BD.21_1#a42e51e56?sp=1&amp;pid=b45cacc1c&amp;color=0,0,0&amp;vtp=1&amp;bt=1&amp;bbb=1&amp;hb=1"/>
              <p:cNvSpPr/>
              <p:nvPr/>
            </p:nvSpPr>
            <p:spPr>
              <a:xfrm>
                <a:off x="612648" y="486000"/>
                <a:ext cx="10963656" cy="215519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教材挖掘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教科版必修第一册第三章第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5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节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）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如图所示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，为了行车方便和安全，高大的桥往往有很长的引桥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，引桥可以简化为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一个斜面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，引桥越长，斜面的倾角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𝜃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越小。在引桥上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，汽车的重力有什么作用效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果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？从力的分解的角度分析，引桥很长有什么好处？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QO_5_BD.21_1#a42e51e56?sp=1&amp;pid=b45cacc1c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2155190"/>
              </a:xfrm>
              <a:prstGeom prst="rect">
                <a:avLst/>
              </a:prstGeom>
              <a:blipFill rotWithShape="1">
                <a:blip r:embed="rId1"/>
                <a:stretch>
                  <a:fillRect l="-5" t="-10" r="2" b="-25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QO_5_BD.21_2#a42e51e56?pid=b45cacc1c&amp;color=0,0,0&amp;tib=255,255,255&amp;vtp=1" descr="preencoded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92624" y="2753712"/>
            <a:ext cx="2203704" cy="156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O_5_AN.22_1#a42e51e56?pid=b45cacc1c&amp;color=0,0,0&amp;vtp=1&amp;bbb=1&amp;hb=1"/>
          <p:cNvSpPr/>
          <p:nvPr/>
        </p:nvSpPr>
        <p:spPr>
          <a:xfrm>
            <a:off x="612648" y="4455512"/>
            <a:ext cx="10963656" cy="159639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提示：汽车重力有两个作用效果，一个是垂直桥面向下使汽车压桥面</a:t>
            </a:r>
            <a:r>
              <a:rPr lang="en-US" altLang="zh-CN" sz="2400" b="0" i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，另一个是</a:t>
            </a:r>
            <a:endParaRPr lang="en-US" altLang="zh-CN" sz="2400" b="0" i="0">
              <a:solidFill>
                <a:srgbClr val="FF0000"/>
              </a:solidFill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400"/>
              </a:lnSpc>
            </a:pPr>
            <a:r>
              <a:rPr lang="en-US" altLang="zh-CN" sz="2400" b="0" i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沿桥面向下使汽车下滑或阻碍汽车上行。高大的桥建造很长的引桥可以减小桥面</a:t>
            </a:r>
            <a:endParaRPr lang="en-US" altLang="zh-CN" sz="2400" b="0" i="0">
              <a:solidFill>
                <a:srgbClr val="FF0000"/>
              </a:solidFill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200"/>
              </a:lnSpc>
            </a:pPr>
            <a:r>
              <a:rPr lang="en-US" altLang="zh-CN" sz="2400" b="0" i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的坡度</a:t>
            </a:r>
            <a:r>
              <a:rPr lang="en-US" altLang="zh-CN" sz="24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，即减小汽车重力沿桥面向下的分力，使行车更安全。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5_BD#54d30d74d?pid=b45cacc1c&amp;color=0,0,0&amp;vtp=1&amp;bt=1&amp;bbb=1"/>
          <p:cNvSpPr/>
          <p:nvPr/>
        </p:nvSpPr>
        <p:spPr>
          <a:xfrm>
            <a:off x="612648" y="486000"/>
            <a:ext cx="10963656" cy="94996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500"/>
              </a:lnSpc>
            </a:pPr>
            <a:r>
              <a:rPr lang="en-US" altLang="zh-CN" sz="26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自主评价</a:t>
            </a:r>
            <a:endParaRPr lang="en-US" altLang="zh-CN" sz="2600" dirty="0"/>
          </a:p>
        </p:txBody>
      </p:sp>
      <p:pic>
        <p:nvPicPr>
          <p:cNvPr id="3" name="QO_6_BD.23_1#2e1a5b51a?htil=2&amp;pid=54d30d74d&amp;color=0,0,0&amp;tib=255,255,255&amp;vtp=1&amp;hs=1" descr="preencoded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06939" y="1113570"/>
            <a:ext cx="2779776" cy="185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O_6_BD.23_2#2e1a5b51a?htil=2&amp;sp=1&amp;pid=54d30d74d&amp;color=0,0,0&amp;vtp=1&amp;bbb=1&amp;hb=1&amp;hs=1"/>
          <p:cNvSpPr/>
          <p:nvPr/>
        </p:nvSpPr>
        <p:spPr>
          <a:xfrm>
            <a:off x="612648" y="1067850"/>
            <a:ext cx="8101584" cy="159639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 dirty="0">
                <a:solidFill>
                  <a:srgbClr val="AE8CBB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1.</a:t>
            </a:r>
            <a:r>
              <a:rPr lang="en-US" altLang="zh-CN" sz="2400" b="1" i="0" dirty="0">
                <a:solidFill>
                  <a:srgbClr val="AE8CBB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依据下面小情境，判断下列说法对错。</a:t>
            </a:r>
            <a:endParaRPr lang="en-US" altLang="zh-CN" sz="2400" dirty="0"/>
          </a:p>
          <a:p>
            <a:pPr latinLnBrk="1">
              <a:lnSpc>
                <a:spcPts val="44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粤教版必修第一册改编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）如图所示，提起一桶水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，既可以</a:t>
            </a:r>
            <a:endParaRPr lang="en-US" altLang="zh-CN" sz="2400" b="0" i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2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一个成年人单独提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，也可以两个孩子一起提。</a:t>
            </a:r>
            <a:endParaRPr lang="en-US" altLang="zh-CN" sz="2400" dirty="0"/>
          </a:p>
        </p:txBody>
      </p:sp>
      <p:sp>
        <p:nvSpPr>
          <p:cNvPr id="5" name="QT_7_BD.24_1#99eaf652c?htil=2&amp;pid=2e1a5b51a&amp;color=0,0,0&amp;vtp=1&amp;bbb=1&amp;hb=1&amp;hs=1"/>
          <p:cNvSpPr/>
          <p:nvPr/>
        </p:nvSpPr>
        <p:spPr>
          <a:xfrm>
            <a:off x="612648" y="2721327"/>
            <a:ext cx="8101584" cy="10333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0" i="0" dirty="0">
                <a:solidFill>
                  <a:srgbClr val="AE8CBB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（1</a:t>
            </a:r>
            <a:r>
              <a:rPr lang="en-US" altLang="zh-CN" sz="2400" b="0" i="0">
                <a:solidFill>
                  <a:srgbClr val="AE8CBB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）</a:t>
            </a:r>
            <a:r>
              <a:rPr lang="en-US" altLang="zh-CN" sz="2400" b="0" i="0">
                <a:solidFill>
                  <a:srgbClr val="AE8CBB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一个成年人提水时施加的一个力与两个孩子共同提水</a:t>
            </a:r>
            <a:endParaRPr lang="en-US" altLang="zh-CN" sz="2400" b="0" i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2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时施加的两个力的合力作用效果相同。(</a:t>
            </a:r>
            <a:r>
              <a:rPr lang="en-US" altLang="zh-CN" sz="2400" b="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)</a:t>
            </a:r>
            <a:endParaRPr lang="en-US" altLang="zh-CN" sz="2400" dirty="0"/>
          </a:p>
        </p:txBody>
      </p:sp>
      <p:sp>
        <p:nvSpPr>
          <p:cNvPr id="6" name="QT_7_AN.25_1#99eaf652c.bracket?pid=2e1a5b51a&amp;color=0,0,0&amp;vpa=11&amp;vtp=1"/>
          <p:cNvSpPr/>
          <p:nvPr/>
        </p:nvSpPr>
        <p:spPr>
          <a:xfrm>
            <a:off x="5899816" y="3268697"/>
            <a:ext cx="387350" cy="4786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√</a:t>
            </a:r>
            <a:endParaRPr lang="en-US" altLang="zh-CN" sz="2400" dirty="0"/>
          </a:p>
        </p:txBody>
      </p:sp>
      <p:sp>
        <p:nvSpPr>
          <p:cNvPr id="7" name="QT_7_BD.26_1#6d08ee8c0?pid=2e1a5b51a&amp;color=0,0,0&amp;vtp=1&amp;bbb=1&amp;hs=1"/>
          <p:cNvSpPr/>
          <p:nvPr/>
        </p:nvSpPr>
        <p:spPr>
          <a:xfrm>
            <a:off x="612648" y="3822480"/>
            <a:ext cx="10963656" cy="4745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AE8CBB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（2）</a:t>
            </a:r>
            <a:r>
              <a:rPr lang="en-US" altLang="zh-CN" sz="2400" b="0" i="0" dirty="0">
                <a:solidFill>
                  <a:srgbClr val="AE8CBB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合力及其分力可以同时作用在物体上。(</a:t>
            </a:r>
            <a:r>
              <a:rPr lang="en-US" altLang="zh-CN" sz="2400" b="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)</a:t>
            </a:r>
            <a:endParaRPr lang="en-US" altLang="zh-CN" sz="2400" dirty="0"/>
          </a:p>
        </p:txBody>
      </p:sp>
      <p:sp>
        <p:nvSpPr>
          <p:cNvPr id="8" name="QT_7_AN.27_1#6d08ee8c0.bracket?pid=2e1a5b51a&amp;color=0,0,0&amp;vpa=12&amp;vtp=1"/>
          <p:cNvSpPr/>
          <p:nvPr/>
        </p:nvSpPr>
        <p:spPr>
          <a:xfrm>
            <a:off x="6750717" y="3811050"/>
            <a:ext cx="527050" cy="4745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×</a:t>
            </a:r>
            <a:endParaRPr lang="en-US" altLang="zh-CN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QT_7_BD.28_1#11ed1bfb7?pid=2e1a5b51a&amp;color=0,0,0&amp;vtp=1&amp;bbb=1&amp;hs=1"/>
              <p:cNvSpPr/>
              <p:nvPr/>
            </p:nvSpPr>
            <p:spPr>
              <a:xfrm>
                <a:off x="612648" y="4357150"/>
                <a:ext cx="10963656" cy="4745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200"/>
                  </a:lnSpc>
                </a:pP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（3）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两个孩子对水桶施加的力分别为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8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N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10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N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，则其合力一定为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18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N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。(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)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9" name="QT_7_BD.28_1#11ed1bfb7?pid=2e1a5b51a&amp;color=0,0,0&amp;vtp=1&amp;bb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357150"/>
                <a:ext cx="10963656" cy="474599"/>
              </a:xfrm>
              <a:prstGeom prst="rect">
                <a:avLst/>
              </a:prstGeom>
              <a:blipFill rotWithShape="1">
                <a:blip r:embed="rId2"/>
                <a:stretch>
                  <a:fillRect l="-5" t="-87" r="2" b="-123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QT_7_AN.29_1#11ed1bfb7.bracket?pid=2e1a5b51a&amp;color=0,0,0&amp;vpa=13&amp;vtp=1"/>
          <p:cNvSpPr/>
          <p:nvPr/>
        </p:nvSpPr>
        <p:spPr>
          <a:xfrm>
            <a:off x="10549605" y="4345720"/>
            <a:ext cx="527050" cy="4745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×</a:t>
            </a:r>
            <a:endParaRPr lang="en-US" altLang="zh-CN" sz="2400" dirty="0"/>
          </a:p>
        </p:txBody>
      </p:sp>
      <p:sp>
        <p:nvSpPr>
          <p:cNvPr id="11" name="QT_7_BD.30_1#43726afe3?pid=2e1a5b51a&amp;color=0,0,0&amp;vtp=1&amp;bbb=1&amp;hs=1"/>
          <p:cNvSpPr/>
          <p:nvPr/>
        </p:nvSpPr>
        <p:spPr>
          <a:xfrm>
            <a:off x="612648" y="4835877"/>
            <a:ext cx="10963656" cy="4745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AE8CBB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（4）</a:t>
            </a:r>
            <a:r>
              <a:rPr lang="en-US" altLang="zh-CN" sz="2400" b="0" i="0" dirty="0">
                <a:solidFill>
                  <a:srgbClr val="AE8CBB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成年人所施加的力一定大于任何一个孩子所施加的力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。</a:t>
            </a:r>
            <a:r>
              <a:rPr lang="en-US" altLang="zh-CN" sz="2400" b="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(</a:t>
            </a:r>
            <a:r>
              <a:rPr lang="en-US" altLang="zh-CN" sz="2400" b="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)</a:t>
            </a:r>
            <a:endParaRPr lang="en-US" altLang="zh-CN" sz="2400" dirty="0"/>
          </a:p>
        </p:txBody>
      </p:sp>
      <p:sp>
        <p:nvSpPr>
          <p:cNvPr id="12" name="QT_7_AN.31_1#43726afe3.bracket?pid=2e1a5b51a&amp;color=0,0,0&amp;vpa=14&amp;vtp=1"/>
          <p:cNvSpPr/>
          <p:nvPr/>
        </p:nvSpPr>
        <p:spPr>
          <a:xfrm>
            <a:off x="9036717" y="4824447"/>
            <a:ext cx="527050" cy="4745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×</a:t>
            </a:r>
            <a:endParaRPr lang="en-US" altLang="zh-CN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QT_7_BD.32_1#c98f36f9e?pid=2e1a5b51a&amp;color=0,0,0&amp;vtp=1&amp;bbb=1&amp;hs=1"/>
              <p:cNvSpPr/>
              <p:nvPr/>
            </p:nvSpPr>
            <p:spPr>
              <a:xfrm>
                <a:off x="612648" y="5375690"/>
                <a:ext cx="10963656" cy="4745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200"/>
                  </a:lnSpc>
                </a:pP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（5）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两个小孩提一桶水时，两手臂夹角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𝜃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越大越费力。(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)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13" name="QT_7_BD.32_1#c98f36f9e?pid=2e1a5b51a&amp;color=0,0,0&amp;vtp=1&amp;bb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5375690"/>
                <a:ext cx="10963656" cy="474599"/>
              </a:xfrm>
              <a:prstGeom prst="rect">
                <a:avLst/>
              </a:prstGeom>
              <a:blipFill rotWithShape="1">
                <a:blip r:embed="rId3"/>
                <a:stretch>
                  <a:fillRect l="-5" t="-87" r="2" b="-123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QT_7_AN.33_1#c98f36f9e.bracket?pid=2e1a5b51a&amp;color=0,0,0&amp;vpa=15&amp;vtp=1"/>
          <p:cNvSpPr/>
          <p:nvPr/>
        </p:nvSpPr>
        <p:spPr>
          <a:xfrm>
            <a:off x="8366221" y="5364260"/>
            <a:ext cx="387350" cy="4786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√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build="p"/>
      <p:bldP spid="8" grpId="0" animBg="1" build="p"/>
      <p:bldP spid="10" grpId="0" animBg="1" build="p"/>
      <p:bldP spid="12" grpId="0" animBg="1" build="p"/>
      <p:bldP spid="14" grpId="0" animBg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C_6_BD.34_1#baf0f43a5?pid=54d30d74d&amp;color=0,0,0&amp;vtp=1&amp;bt=1&amp;bbb=1&amp;hb=1"/>
              <p:cNvSpPr/>
              <p:nvPr/>
            </p:nvSpPr>
            <p:spPr>
              <a:xfrm>
                <a:off x="612648" y="486000"/>
                <a:ext cx="10963656" cy="15921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2.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人教版必修第一册改编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）一个物体受到三个共点力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作用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，其合力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为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0，这三个力的大小分别为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20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N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18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N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30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N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，现将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突然减小到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18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N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，三个力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的方向仍保持不变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则此时它们的合力为(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  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)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QC_6_BD.34_1#baf0f43a5?pid=54d30d74d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1592199"/>
              </a:xfrm>
              <a:prstGeom prst="rect">
                <a:avLst/>
              </a:prstGeom>
              <a:blipFill rotWithShape="1">
                <a:blip r:embed="rId1"/>
                <a:stretch>
                  <a:fillRect l="-5" t="-14" r="2" b="-36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C_6_AN.35_1#baf0f43a5.bracket?pid=54d30d74d&amp;color=0,0,0&amp;vpa=16&amp;vtp=1"/>
          <p:cNvSpPr/>
          <p:nvPr/>
        </p:nvSpPr>
        <p:spPr>
          <a:xfrm>
            <a:off x="6344316" y="1592170"/>
            <a:ext cx="423863" cy="4786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C</a:t>
            </a:r>
            <a:endParaRPr lang="en-US" altLang="zh-CN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QC_6_BD.34_2#baf0f43a5.choices?pid=54d30d74d&amp;color=0,0,0&amp;vtp=1&amp;bbb=1"/>
              <p:cNvSpPr/>
              <p:nvPr/>
            </p:nvSpPr>
            <p:spPr>
              <a:xfrm>
                <a:off x="612648" y="2136554"/>
                <a:ext cx="10963656" cy="46780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4200"/>
                  </a:lnSpc>
                  <a:tabLst>
                    <a:tab pos="2680335" algn="l"/>
                    <a:tab pos="5500370" algn="l"/>
                    <a:tab pos="8333740" algn="l"/>
                  </a:tabLst>
                </a:pP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A.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8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N</m:t>
                    </m:r>
                  </m:oMath>
                </a14:m>
                <a:r>
                  <a:rPr lang="en-US" altLang="zh-CN" sz="2400" b="0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B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10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N</m:t>
                    </m:r>
                  </m:oMath>
                </a14:m>
                <a:r>
                  <a:rPr lang="en-US" altLang="zh-CN" sz="2400" b="0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C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12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N</m:t>
                    </m:r>
                  </m:oMath>
                </a14:m>
                <a:r>
                  <a:rPr lang="en-US" altLang="zh-CN" sz="2400" b="0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D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18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N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4" name="QC_6_BD.34_2#baf0f43a5.choices?pid=54d30d74d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2136554"/>
                <a:ext cx="10963656" cy="467805"/>
              </a:xfrm>
              <a:prstGeom prst="rect">
                <a:avLst/>
              </a:prstGeom>
              <a:blipFill rotWithShape="1">
                <a:blip r:embed="rId2"/>
                <a:stretch>
                  <a:fillRect l="-5" t="-88" r="2" b="-139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QC_6_BD.36_1#72fba84fb?pid=54d30d74d&amp;color=0,0,0&amp;vtp=1&amp;bbb=1&amp;hb=1"/>
          <p:cNvSpPr/>
          <p:nvPr/>
        </p:nvSpPr>
        <p:spPr>
          <a:xfrm>
            <a:off x="612648" y="2615281"/>
            <a:ext cx="10963656" cy="15921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 dirty="0">
                <a:solidFill>
                  <a:srgbClr val="AE8CBB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3.</a:t>
            </a:r>
            <a:r>
              <a:rPr lang="en-US" altLang="zh-CN" sz="2400" b="1" i="0" dirty="0">
                <a:solidFill>
                  <a:srgbClr val="AE8CBB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人教版必修第一册改编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）如图所示，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倾角不同的光滑斜面固定于水平地面上，</a:t>
            </a:r>
            <a:endParaRPr lang="en-US" altLang="zh-CN" sz="2400" b="0" i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4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挡板垂直固定于斜面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。四个相同的小球靠着挡板静止于斜面上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，则球对挡板压力</a:t>
            </a:r>
            <a:endParaRPr lang="en-US" altLang="zh-CN" sz="2400" b="0" i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2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最大的是(</a:t>
            </a:r>
            <a:r>
              <a:rPr lang="en-US" altLang="zh-CN" sz="2400" b="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 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)</a:t>
            </a:r>
            <a:endParaRPr lang="en-US" altLang="zh-CN" sz="2400" dirty="0"/>
          </a:p>
        </p:txBody>
      </p:sp>
      <p:sp>
        <p:nvSpPr>
          <p:cNvPr id="6" name="QC_6_AN.37_1#72fba84fb.bracket?pid=54d30d74d&amp;color=0,0,0&amp;vpa=17&amp;vtp=1"/>
          <p:cNvSpPr/>
          <p:nvPr/>
        </p:nvSpPr>
        <p:spPr>
          <a:xfrm>
            <a:off x="2064417" y="3721451"/>
            <a:ext cx="441325" cy="4786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D</a:t>
            </a:r>
            <a:endParaRPr lang="en-US" altLang="zh-CN" sz="2400" dirty="0"/>
          </a:p>
        </p:txBody>
      </p:sp>
      <p:sp>
        <p:nvSpPr>
          <p:cNvPr id="7" name="QC_6_BD.36_2#72fba84fb.choices?pid=54d30d74d&amp;color=0,0,0&amp;vtp=1&amp;bbb=1"/>
          <p:cNvSpPr/>
          <p:nvPr/>
        </p:nvSpPr>
        <p:spPr>
          <a:xfrm>
            <a:off x="612648" y="4278346"/>
            <a:ext cx="10963656" cy="128733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11500"/>
              </a:lnSpc>
              <a:tabLst>
                <a:tab pos="2874010" algn="l"/>
                <a:tab pos="5608320" algn="l"/>
                <a:tab pos="8355965" algn="l"/>
              </a:tabLst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A</a:t>
            </a:r>
            <a:r>
              <a:rPr lang="en-US" altLang="zh-CN" sz="2400" b="1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.</a:t>
            </a:r>
            <a:r>
              <a:rPr lang="en-US" altLang="zh-CN" sz="24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750" b="0" i="0" kern="0" spc="-99900">
                <a:solidFill>
                  <a:srgbClr val="FFFFFF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 </a:t>
            </a:r>
            <a:r>
              <a:rPr lang="en-US" altLang="zh-CN" sz="900" b="0" i="0" kern="0">
                <a:solidFill>
                  <a:srgbClr val="FFFFFF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34" charset="-120"/>
              </a:rPr>
              <a:t>                            </a:t>
            </a:r>
            <a:r>
              <a:rPr lang="en-US" altLang="zh-CN" sz="2400" b="0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400" b="1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B.</a:t>
            </a:r>
            <a:r>
              <a:rPr lang="en-US" altLang="zh-CN" sz="24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4250" b="0" i="0" kern="0" spc="-99900">
                <a:solidFill>
                  <a:srgbClr val="FFFFFF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 </a:t>
            </a:r>
            <a:r>
              <a:rPr lang="en-US" altLang="zh-CN" sz="900" b="0" i="0" kern="0">
                <a:solidFill>
                  <a:srgbClr val="FFFFFF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34" charset="-120"/>
              </a:rPr>
              <a:t>                          </a:t>
            </a:r>
            <a:r>
              <a:rPr lang="en-US" altLang="zh-CN" sz="2400" b="0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400" b="1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C.</a:t>
            </a:r>
            <a:r>
              <a:rPr lang="en-US" altLang="zh-CN" sz="24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6250" b="0" i="0" kern="0" spc="-99900">
                <a:solidFill>
                  <a:srgbClr val="FFFFFF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 </a:t>
            </a:r>
            <a:r>
              <a:rPr lang="en-US" altLang="zh-CN" sz="900" b="0" i="0" kern="0">
                <a:solidFill>
                  <a:srgbClr val="FFFFFF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34" charset="-120"/>
              </a:rPr>
              <a:t>                          </a:t>
            </a:r>
            <a:r>
              <a:rPr lang="en-US" altLang="zh-CN" sz="2400" b="0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400" b="1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D.</a:t>
            </a:r>
            <a:r>
              <a:rPr lang="en-US" altLang="zh-CN" sz="24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6450" b="0" i="0" kern="0" spc="-99900">
                <a:solidFill>
                  <a:srgbClr val="FFFFFF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 </a:t>
            </a:r>
            <a:r>
              <a:rPr lang="en-US" altLang="zh-CN" sz="900" b="0" i="0" kern="0">
                <a:solidFill>
                  <a:srgbClr val="FFFFFF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34" charset="-120"/>
              </a:rPr>
              <a:t>                           </a:t>
            </a:r>
            <a:endParaRPr lang="en-US" altLang="zh-CN" sz="900" dirty="0">
              <a:latin typeface="宋体" panose="02010600030101010101" pitchFamily="2" charset="-122"/>
            </a:endParaRPr>
          </a:p>
        </p:txBody>
      </p:sp>
      <p:pic>
        <p:nvPicPr>
          <p:cNvPr id="8" name="QC_6_BD.36_2#72fba84fb.choice_image?pid=54d30d74d&amp;color=0,0,0&amp;tib=255,255,255&amp;iip=1&amp;vtp=1" descr="preencode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1818" y="5018375"/>
            <a:ext cx="1563624" cy="55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9" name="QC_6_BD.36_2#72fba84fb.choice_image?pid=54d30d74d&amp;color=0,0,0&amp;tib=255,255,255&amp;iip=2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6935" y="4716623"/>
            <a:ext cx="1472184" cy="85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10" name="QC_6_BD.36_2#72fba84fb.choice_image?pid=54d30d74d&amp;color=0,0,0&amp;tib=255,255,255&amp;iip=3&amp;vtp=1" descr="preencoded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83915" y="4314287"/>
            <a:ext cx="1463040" cy="126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11" name="QC_6_BD.36_2#72fba84fb.choice_image?pid=54d30d74d&amp;color=0,0,0&amp;tib=255,255,255&amp;iip=4&amp;vtp=1" descr="preencoded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41212" y="4266281"/>
            <a:ext cx="1499616" cy="129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  <p:bldP spid="6" grpId="0" animBg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3_BD#28bd8a52a.fixed?pid=c313cdf7c&amp;color=0,0,0&amp;vtp=1&amp;bbb=1"/>
          <p:cNvSpPr/>
          <p:nvPr/>
        </p:nvSpPr>
        <p:spPr>
          <a:xfrm>
            <a:off x="0" y="2157984"/>
            <a:ext cx="12188952" cy="143560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5900"/>
              </a:lnSpc>
            </a:pPr>
            <a:r>
              <a:rPr lang="en-US" altLang="zh-CN" sz="4800" b="1" i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关键能力·核心突破</a:t>
            </a:r>
            <a:endParaRPr lang="en-US" altLang="zh-CN" sz="4800" dirty="0"/>
          </a:p>
        </p:txBody>
      </p:sp>
    </p:spTree>
  </p:cSld>
  <p:clrMapOvr>
    <a:masterClrMapping/>
  </p:clrMapOvr>
  <p:transition>
    <p:split dir="in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4_BD#3197f4e39?pid=28bd8a52a&amp;color=0,0,0&amp;vtp=1&amp;bt=1&amp;bbb=1"/>
          <p:cNvSpPr/>
          <p:nvPr/>
        </p:nvSpPr>
        <p:spPr>
          <a:xfrm>
            <a:off x="612648" y="486000"/>
            <a:ext cx="10963656" cy="10414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200"/>
              </a:lnSpc>
            </a:pPr>
            <a:r>
              <a:rPr lang="en-US" altLang="zh-CN" sz="30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考点一</a:t>
            </a:r>
            <a:r>
              <a:rPr lang="en-US" altLang="zh-CN" sz="30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30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共点力的合成</a:t>
            </a:r>
            <a:endParaRPr lang="en-US" altLang="zh-CN" sz="3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QC_5_BD.38_1#cebecebd5?sp=1&amp;pid=3197f4e39&amp;color=0,0,0&amp;vtp=1&amp;bbb=1&amp;hb=1"/>
              <p:cNvSpPr/>
              <p:nvPr/>
            </p:nvSpPr>
            <p:spPr>
              <a:xfrm>
                <a:off x="612648" y="1148154"/>
                <a:ext cx="10963656" cy="15921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1.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多个力的合成多选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（2024·河南南阳模拟）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5个共点力的情况如图所示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。已知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4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𝐹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，且这四个力恰好为一个正方形，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是其对角线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。下列说法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正确的是(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    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)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3" name="QC_5_BD.38_1#cebecebd5?sp=1&amp;pid=3197f4e39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148154"/>
                <a:ext cx="10963656" cy="1592199"/>
              </a:xfrm>
              <a:prstGeom prst="rect">
                <a:avLst/>
              </a:prstGeom>
              <a:blipFill rotWithShape="1">
                <a:blip r:embed="rId1"/>
                <a:stretch>
                  <a:fillRect l="-5" t="-5" r="-1405" b="-36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QC_5_AN.39_1#cebecebd5.bracket?pid=3197f4e39&amp;color=0,0,0&amp;vpa=18&amp;vtp=1&amp;bbb=1"/>
          <p:cNvSpPr/>
          <p:nvPr/>
        </p:nvSpPr>
        <p:spPr>
          <a:xfrm>
            <a:off x="2115217" y="2254324"/>
            <a:ext cx="644525" cy="4786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CD</a:t>
            </a:r>
            <a:endParaRPr lang="en-US" altLang="zh-CN" sz="2400" dirty="0"/>
          </a:p>
        </p:txBody>
      </p:sp>
      <p:pic>
        <p:nvPicPr>
          <p:cNvPr id="5" name="QC_5_BD.38_2#cebecebd5?htil=3&amp;pid=3197f4e39&amp;color=0,0,0&amp;tib=255,255,255&amp;vtp=1" descr="preencoded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41083" y="2864202"/>
            <a:ext cx="2660904" cy="267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QC_5_BD.38_3#cebecebd5.choices?htil=3&amp;pid=3197f4e39&amp;color=0,0,0&amp;vtp=1&amp;bbb=1"/>
              <p:cNvSpPr/>
              <p:nvPr/>
            </p:nvSpPr>
            <p:spPr>
              <a:xfrm>
                <a:off x="612648" y="2737202"/>
                <a:ext cx="8220456" cy="2192528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A.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除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以外的4个力的合力的大小为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radPr>
                      <m:deg/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e>
                    </m:rad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𝐹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B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这5个力能合成大小为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𝐹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、相互垂直的两个力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C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的合力与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大小相等，方向相反</a:t>
                </a:r>
                <a:endParaRPr lang="en-US" altLang="zh-CN" sz="2400" dirty="0"/>
              </a:p>
              <a:p>
                <a:pPr latinLnBrk="1">
                  <a:lnSpc>
                    <a:spcPts val="46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D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这5个力的合力恰好为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radPr>
                      <m:deg/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e>
                    </m:rad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𝐹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，方向与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的合力方向相同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6" name="QC_5_BD.38_3#cebecebd5.choices?htil=3&amp;pid=3197f4e39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2737202"/>
                <a:ext cx="8220456" cy="2192528"/>
              </a:xfrm>
              <a:prstGeom prst="rect">
                <a:avLst/>
              </a:prstGeom>
              <a:blipFill rotWithShape="1">
                <a:blip r:embed="rId3"/>
                <a:stretch>
                  <a:fillRect l="-6" t="-16" r="-746" b="-30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C_5_AS.40_1#cebecebd5?pid=3197f4e39&amp;color=0,0,0&amp;vtp=1&amp;bt=1&amp;bbb=1&amp;hb=1"/>
              <p:cNvSpPr/>
              <p:nvPr/>
            </p:nvSpPr>
            <p:spPr>
              <a:xfrm>
                <a:off x="612648" y="486000"/>
                <a:ext cx="10963656" cy="24217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根据平行四边形定则得，除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以外的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4个力的合力的大小为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65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p>
                        </m:sSub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3</m:t>
                            </m:r>
                          </m:sub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p>
                        </m:sSubSup>
                      </m:e>
                    </m:rad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radPr>
                      <m:deg/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e>
                    </m:rad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𝐹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，方向与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方向相反，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大小为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radPr>
                      <m:deg/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e>
                    </m:rad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𝐹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，所以这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5个力的合力恰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好为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radPr>
                      <m:deg/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e>
                    </m:rad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𝐹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，方向与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的合力方向相同，故A、B错误，D正确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；根据三角形定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则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的合力，与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大小相等，方向相反，故C正确。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QC_5_AS.40_1#cebecebd5?pid=3197f4e39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2421700"/>
              </a:xfrm>
              <a:prstGeom prst="rect">
                <a:avLst/>
              </a:prstGeom>
              <a:blipFill rotWithShape="1">
                <a:blip r:embed="rId1"/>
                <a:stretch>
                  <a:fillRect l="-5" t="-9" r="-716" b="-22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C_5_BD.41_1#202a1cce8?htil=4&amp;pid=3197f4e39&amp;color=0,0,0&amp;tib=255,255,255&amp;vtp=1&amp;hs=1" descr="preencoded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66475" y="540864"/>
            <a:ext cx="1975104" cy="149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QC_5_BD.41_2#202a1cce8?htil=4&amp;sp=1&amp;pid=3197f4e39&amp;color=0,0,0&amp;vtp=1&amp;bt=1&amp;bbb=1&amp;hb=1&amp;hs=1"/>
              <p:cNvSpPr/>
              <p:nvPr/>
            </p:nvSpPr>
            <p:spPr>
              <a:xfrm>
                <a:off x="612648" y="486000"/>
                <a:ext cx="8906256" cy="15921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2.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力的合成的计算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（2023·重庆卷·1，4分）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矫正牙齿时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，可用牵引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线对牙施加力的作用。若某颗牙受到牵引线的两个作用力大小均为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𝐹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，夹角为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𝛼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，如图所示，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则该牙所受牵引力的合力大小为(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  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)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3" name="QC_5_BD.41_2#202a1cce8?htil=4&amp;sp=1&amp;pid=3197f4e39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8906256" cy="1592199"/>
              </a:xfrm>
              <a:prstGeom prst="rect">
                <a:avLst/>
              </a:prstGeom>
              <a:blipFill rotWithShape="1">
                <a:blip r:embed="rId2"/>
                <a:stretch>
                  <a:fillRect l="-6" t="-14" r="-190" b="-36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QC_5_AN.42_1#202a1cce8.bracket?pid=3197f4e39&amp;color=0,0,0&amp;vpa=19&amp;vtp=1"/>
          <p:cNvSpPr/>
          <p:nvPr/>
        </p:nvSpPr>
        <p:spPr>
          <a:xfrm>
            <a:off x="8714963" y="1592170"/>
            <a:ext cx="423863" cy="4786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B</a:t>
            </a:r>
            <a:endParaRPr lang="en-US" altLang="zh-CN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QC_5_BD.41_3#202a1cce8.choices?htil=4&amp;pid=3197f4e39&amp;color=0,0,0&amp;vtp=1&amp;bbb=1&amp;hs=1"/>
              <p:cNvSpPr/>
              <p:nvPr/>
            </p:nvSpPr>
            <p:spPr>
              <a:xfrm>
                <a:off x="611994" y="2069309"/>
                <a:ext cx="10968012" cy="65532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600"/>
                  </a:lnSpc>
                  <a:tabLst>
                    <a:tab pos="2359660" algn="l"/>
                    <a:tab pos="4732020" algn="l"/>
                    <a:tab pos="6901815" algn="l"/>
                  </a:tabLst>
                </a:pP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A.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𝐹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sin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𝛼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400" b="0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B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𝐹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cos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𝛼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400" b="0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C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𝐹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sin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𝛼</m:t>
                    </m:r>
                  </m:oMath>
                </a14:m>
                <a:r>
                  <a:rPr lang="en-US" altLang="zh-CN" sz="2400" b="0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D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𝐹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cos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𝛼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5" name="QC_5_BD.41_3#202a1cce8.choices?htil=4&amp;pid=3197f4e39&amp;color=0,0,0&amp;vtp=1&amp;bb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994" y="2069309"/>
                <a:ext cx="10968012" cy="655320"/>
              </a:xfrm>
              <a:prstGeom prst="rect">
                <a:avLst/>
              </a:prstGeom>
              <a:blipFill rotWithShape="1">
                <a:blip r:embed="rId3"/>
                <a:stretch>
                  <a:fillRect l="-4" t="-73" r="1" b="-84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QC_5_AS.43_1#202a1cce8?pid=3197f4e39&amp;color=0,0,0&amp;vtp=1&amp;bbb=1&amp;hb=1&amp;hs=1"/>
              <p:cNvSpPr/>
              <p:nvPr/>
            </p:nvSpPr>
            <p:spPr>
              <a:xfrm>
                <a:off x="612648" y="2727359"/>
                <a:ext cx="10963656" cy="12152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8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根据平行四边形定则可知，该牙所受两牵引力的合力大小为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aseline="-10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合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𝐹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cos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𝛼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故选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B。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6" name="QC_5_AS.43_1#202a1cce8?pid=3197f4e39&amp;color=0,0,0&amp;vtp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2727359"/>
                <a:ext cx="10963656" cy="1215200"/>
              </a:xfrm>
              <a:prstGeom prst="rect">
                <a:avLst/>
              </a:prstGeom>
              <a:blipFill rotWithShape="1">
                <a:blip r:embed="rId4"/>
                <a:stretch>
                  <a:fillRect l="-5" t="-3" r="-1446" b="-45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build="p"/>
      <p:bldP spid="6" grpId="0" animBg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P_5#af5aa842d?sp=1&amp;pid=3197f4e39&amp;color=0,0,0&amp;vtp=1&amp;bt=1&amp;bbb=1"/>
              <p:cNvSpPr/>
              <p:nvPr/>
            </p:nvSpPr>
            <p:spPr>
              <a:xfrm>
                <a:off x="612648" y="486000"/>
                <a:ext cx="10963656" cy="55078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核心提炼</a:t>
                </a:r>
                <a:endParaRPr lang="en-US" altLang="zh-CN" sz="2400" b="1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4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1.合力大小的范围</a:t>
                </a:r>
                <a:endPara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4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（1）两个共点力的合成：</a:t>
                </a:r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&lt;m&gt;</a:t>
                </a:r>
                <a14:m>
                  <m:oMath xmlns:m="http://schemas.openxmlformats.org/officeDocument/2006/math"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|</m:t>
                    </m:r>
                    <m:sSub>
                      <m:sSubPr>
                        <m:ctrlPr>
                          <a:rPr kumimoji="0" lang="en-US" altLang="zh-CN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−</m:t>
                    </m:r>
                    <m:sSub>
                      <m:sSubPr>
                        <m:ctrlPr>
                          <a:rPr kumimoji="0" lang="en-US" altLang="zh-CN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|≤</m:t>
                    </m:r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𝐹</m:t>
                    </m:r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≤</m:t>
                    </m:r>
                    <m:sSub>
                      <m:sSubPr>
                        <m:ctrlPr>
                          <a:rPr kumimoji="0" lang="en-US" altLang="zh-CN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+</m:t>
                    </m:r>
                    <m:sSub>
                      <m:sSubPr>
                        <m:ctrlPr>
                          <a:rPr kumimoji="0" lang="en-US" altLang="zh-CN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&lt;/m&gt;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。即两个力的大小不变时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，其合</a:t>
                </a:r>
                <a:endPara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4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力随夹角的增大而减小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，当两个力共线反向时，合力最小，为</a:t>
                </a:r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&lt;m&gt;</a:t>
                </a:r>
                <a14:m>
                  <m:oMath xmlns:m="http://schemas.openxmlformats.org/officeDocument/2006/math"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|</m:t>
                    </m:r>
                    <m:sSub>
                      <m:sSubPr>
                        <m:ctrlPr>
                          <a:rPr kumimoji="0" lang="en-US" altLang="zh-CN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−</m:t>
                    </m:r>
                    <m:sSub>
                      <m:sSubPr>
                        <m:ctrlPr>
                          <a:rPr kumimoji="0" lang="en-US" altLang="zh-CN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|</m:t>
                    </m:r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&lt;/m</a:t>
                </a:r>
                <a:r>
                  <a:rPr kumimoji="0" lang="en-US" altLang="zh-CN" sz="100" b="0" i="0" u="none" strike="noStrike" kern="0" cap="none" spc="-9990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&gt;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；当两个力</a:t>
                </a:r>
                <a:endPara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4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共线同向时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，合力最大，为</a:t>
                </a:r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&lt;m&gt;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+</m:t>
                    </m:r>
                    <m:sSub>
                      <m:sSubPr>
                        <m:ctrlPr>
                          <a:rPr kumimoji="0" lang="en-US" altLang="zh-CN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&lt;/m&gt;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</a:t>
                </a:r>
                <a:endPara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4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（2）三个共点力的合成：①三个力共线且同向时，其合力最大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，为</a:t>
                </a:r>
                <a:endPara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4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00" b="0" i="0" u="none" strike="noStrike" kern="0" cap="none" spc="-9990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&lt;</a:t>
                </a:r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m&gt;</a:t>
                </a:r>
                <a14:m>
                  <m:oMath xmlns:m="http://schemas.openxmlformats.org/officeDocument/2006/math"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𝐹</m:t>
                    </m:r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sSub>
                      <m:sSubPr>
                        <m:ctrlPr>
                          <a:rPr kumimoji="0" lang="en-US" altLang="zh-CN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+</m:t>
                    </m:r>
                    <m:sSub>
                      <m:sSubPr>
                        <m:ctrlPr>
                          <a:rPr kumimoji="0" lang="en-US" altLang="zh-CN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+</m:t>
                    </m:r>
                    <m:sSub>
                      <m:sSubPr>
                        <m:ctrlPr>
                          <a:rPr kumimoji="0" lang="en-US" altLang="zh-CN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&lt;/m&gt;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；②任取两个力，求出其合力的范围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，如果第三个力在这个范围</a:t>
                </a:r>
                <a:endPara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4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之内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，则三个力的合力最小值为零；如果第三个力不在这个范围内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，则合力最小</a:t>
                </a:r>
                <a:endPara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4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值等于最大的力减去另外两个力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</a:t>
                </a:r>
                <a:endPara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4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2.共点力合成的常用方法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P_5#af5aa842d?sp=1&amp;pid=3197f4e39&amp;color=0,0,0&amp;vtp=1&amp;bt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5507800"/>
              </a:xfrm>
              <a:prstGeom prst="rect">
                <a:avLst/>
              </a:prstGeom>
              <a:blipFill rotWithShape="1">
                <a:blip r:embed="rId1"/>
                <a:stretch>
                  <a:fillRect l="-5" t="-4" r="-982" b="-9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5_BD#af5aa842d?sp=1&amp;pid=3197f4e39&amp;color=0,0,0&amp;vtp=1&amp;bt=1&amp;bbb=1"/>
          <p:cNvSpPr/>
          <p:nvPr/>
        </p:nvSpPr>
        <p:spPr>
          <a:xfrm>
            <a:off x="612648" y="486000"/>
            <a:ext cx="10963656" cy="4786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（1）作图法</a:t>
            </a:r>
            <a:endParaRPr lang="en-US" altLang="zh-CN" sz="2400" dirty="0"/>
          </a:p>
        </p:txBody>
      </p:sp>
      <p:pic>
        <p:nvPicPr>
          <p:cNvPr id="3" name="P_5_BD#af5aa842d?pid=3197f4e39&amp;color=0,0,0&amp;tib=255,255,255&amp;vtp=1" descr="preencoded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64608" y="1093822"/>
            <a:ext cx="2468880" cy="162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P_5_BD#af5aa842d?sp=1&amp;pid=3197f4e39&amp;color=0,0,0&amp;vtp=1&amp;bbb=1"/>
          <p:cNvSpPr/>
          <p:nvPr/>
        </p:nvSpPr>
        <p:spPr>
          <a:xfrm>
            <a:off x="612648" y="2859122"/>
            <a:ext cx="10963656" cy="4786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（2）计算法</a:t>
            </a:r>
            <a:endParaRPr lang="en-US" altLang="zh-CN" sz="2400" dirty="0"/>
          </a:p>
        </p:txBody>
      </p:sp>
      <p:pic>
        <p:nvPicPr>
          <p:cNvPr id="5" name="P_5_BD#af5aa842d?htil=5&amp;pid=3197f4e39&amp;color=0,0,0&amp;tib=255,255,255&amp;vtp=1" descr="preencoded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34284" y="3469992"/>
            <a:ext cx="3904488" cy="211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P_5_BD#af5aa842d?htil=5&amp;pid=3197f4e39&amp;color=0,0,0&amp;vtp=1&amp;bbb=1&amp;hb=1"/>
              <p:cNvSpPr/>
              <p:nvPr/>
            </p:nvSpPr>
            <p:spPr>
              <a:xfrm>
                <a:off x="612648" y="3342992"/>
                <a:ext cx="6976872" cy="17653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①若两个力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的夹角为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𝜃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，如图所示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，合力的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大小可由余弦定理得：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𝐹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SupPr>
                          <m:e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p>
                        </m:sSubSup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SupPr>
                          <m:e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p>
                        </m:sSubSup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+</m:t>
                        </m:r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cos</m:t>
                        </m:r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 </m:t>
                        </m:r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𝜃</m:t>
                        </m:r>
                      </m:e>
                    </m:rad>
                  </m:oMath>
                </a14:m>
                <a:r>
                  <a:rPr lang="zh-CN" altLang="en-US" sz="2400" b="0" i="0" kern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tan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𝛼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sin</m:t>
                        </m:r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 </m:t>
                        </m:r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𝜃</m:t>
                        </m:r>
                      </m:num>
                      <m:den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cos</m:t>
                        </m:r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 </m:t>
                        </m:r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𝜃</m:t>
                        </m:r>
                      </m:den>
                    </m:f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6" name="P_5_BD#af5aa842d?htil=5&amp;pid=3197f4e39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3342992"/>
                <a:ext cx="6976872" cy="1765300"/>
              </a:xfrm>
              <a:prstGeom prst="rect">
                <a:avLst/>
              </a:prstGeom>
              <a:blipFill rotWithShape="1">
                <a:blip r:embed="rId3"/>
                <a:stretch>
                  <a:fillRect l="-7" t="-20" b="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dir="in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5_BD#af5aa842d?pid=3197f4e39&amp;color=0,0,0&amp;vtp=1&amp;bt=1&amp;bbb=1"/>
          <p:cNvSpPr/>
          <p:nvPr/>
        </p:nvSpPr>
        <p:spPr>
          <a:xfrm>
            <a:off x="612648" y="486000"/>
            <a:ext cx="10963656" cy="47879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②几种特殊情况的共点力的合成</a:t>
            </a:r>
            <a:endParaRPr lang="en-US" altLang="zh-C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P_5_BD#af5aa842d?colgroup=10,9,14&amp;pid=3197f4e39&amp;color=0,0,0&amp;vtp=1&amp;bbb=1"/>
              <p:cNvGraphicFramePr>
                <a:graphicFrameLocks noGrp="1"/>
              </p:cNvGraphicFramePr>
              <p:nvPr/>
            </p:nvGraphicFramePr>
            <p:xfrm>
              <a:off x="612648" y="1093823"/>
              <a:ext cx="10954512" cy="5255387"/>
            </p:xfrm>
            <a:graphic>
              <a:graphicData uri="http://schemas.openxmlformats.org/drawingml/2006/table">
                <a:tbl>
                  <a:tblPr/>
                  <a:tblGrid>
                    <a:gridCol w="3474720"/>
                    <a:gridCol w="2999232"/>
                    <a:gridCol w="4480560"/>
                  </a:tblGrid>
                  <a:tr h="547497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43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类型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43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作图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43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合力的计算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602867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42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互相垂直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13700"/>
                            </a:lnSpc>
                          </a:pPr>
                          <a:r>
                            <a:rPr lang="en-US" altLang="zh-CN" sz="7650" b="0" i="0" kern="0" spc="-99900">
                              <a:solidFill>
                                <a:srgbClr val="FFFFFF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_</a:t>
                          </a:r>
                          <a:r>
                            <a:rPr lang="en-US" altLang="zh-CN" sz="900" b="0" i="0" kern="0" spc="0">
                              <a:solidFill>
                                <a:srgbClr val="FFFFFF"/>
                              </a:solidFill>
                              <a:latin typeface="宋体" panose="02010600030101010101" pitchFamily="2" charset="-122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________________________________________</a:t>
                          </a:r>
                          <a:endParaRPr lang="en-US" altLang="zh-CN" sz="900" spc="0" dirty="0">
                            <a:latin typeface="宋体" panose="02010600030101010101" pitchFamily="2" charset="-122"/>
                          </a:endParaRPr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61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400" b="0" i="0" spc="-10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34" charset="-120"/>
                                  </a:rPr>
                                  <m:t>𝐹</m:t>
                                </m:r>
                                <m:r>
                                  <a:rPr lang="en-US" altLang="zh-CN" sz="2400" b="0" i="0" spc="-10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34" charset="-120"/>
                                  </a:rPr>
                                  <m:t>=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altLang="zh-CN" sz="2400" b="0" i="1" spc="-100" dirty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  <a:cs typeface="Times New Roman" panose="02020603050405020304" pitchFamily="34" charset="-120"/>
                                      </a:rPr>
                                    </m:ctrlPr>
                                  </m:radPr>
                                  <m:deg/>
                                  <m:e>
                                    <m:sSubSup>
                                      <m:sSubSupPr>
                                        <m:ctrlPr>
                                          <a:rPr lang="en-US" altLang="zh-CN" sz="2400" b="0" i="1" spc="-100" dirty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微软雅黑" panose="020B0503020204020204" pitchFamily="34" charset="-122"/>
                                            <a:cs typeface="Times New Roman" panose="02020603050405020304" pitchFamily="34" charset="-12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sz="2400" b="0" i="0" spc="-100" dirty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微软雅黑" panose="020B0503020204020204" pitchFamily="34" charset="-122"/>
                                            <a:cs typeface="Times New Roman" panose="02020603050405020304" pitchFamily="34" charset="-120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altLang="zh-CN" sz="2400" b="0" i="0" spc="-100" dirty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微软雅黑" panose="020B0503020204020204" pitchFamily="34" charset="-122"/>
                                            <a:cs typeface="Times New Roman" panose="02020603050405020304" pitchFamily="34" charset="-12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en-US" altLang="zh-CN" sz="2400" b="0" i="0" spc="-100" dirty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微软雅黑" panose="020B0503020204020204" pitchFamily="34" charset="-122"/>
                                            <a:cs typeface="Times New Roman" panose="02020603050405020304" pitchFamily="34" charset="-12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  <m:r>
                                      <a:rPr lang="en-US" altLang="zh-CN" sz="2400" b="0" i="0" spc="-100" dirty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  <a:cs typeface="Times New Roman" panose="02020603050405020304" pitchFamily="34" charset="-120"/>
                                      </a:rPr>
                                      <m:t>+</m:t>
                                    </m:r>
                                    <m:sSubSup>
                                      <m:sSubSupPr>
                                        <m:ctrlPr>
                                          <a:rPr lang="en-US" altLang="zh-CN" sz="2400" b="0" i="1" spc="-100" dirty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微软雅黑" panose="020B0503020204020204" pitchFamily="34" charset="-122"/>
                                            <a:cs typeface="Times New Roman" panose="02020603050405020304" pitchFamily="34" charset="-12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sz="2400" b="0" i="0" spc="-100" dirty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微软雅黑" panose="020B0503020204020204" pitchFamily="34" charset="-122"/>
                                            <a:cs typeface="Times New Roman" panose="02020603050405020304" pitchFamily="34" charset="-120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altLang="zh-CN" sz="2400" b="0" i="0" spc="-100" dirty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微软雅黑" panose="020B0503020204020204" pitchFamily="34" charset="-122"/>
                                            <a:cs typeface="Times New Roman" panose="02020603050405020304" pitchFamily="34" charset="-120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r>
                                          <a:rPr lang="en-US" altLang="zh-CN" sz="2400" b="0" i="0" spc="-100" dirty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微软雅黑" panose="020B0503020204020204" pitchFamily="34" charset="-122"/>
                                            <a:cs typeface="Times New Roman" panose="02020603050405020304" pitchFamily="34" charset="-12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e>
                                </m:rad>
                              </m:oMath>
                            </m:oMathPara>
                          </a14:m>
                          <a:endParaRPr lang="en-US" altLang="zh-CN" sz="2400" b="0" i="0" spc="-1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endParaRPr>
                        </a:p>
                        <a:p>
                          <a:pPr algn="ctr" latinLnBrk="1" hangingPunct="0">
                            <a:lnSpc>
                              <a:spcPts val="61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tan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 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𝜃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CN" sz="2400" b="0" i="1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zh-CN" sz="2400" b="0" i="1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 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572641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43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两力等大</a:t>
                          </a:r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，</a:t>
                          </a: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夹角为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𝜃</m:t>
                              </m:r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 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13300"/>
                            </a:lnSpc>
                          </a:pPr>
                          <a:r>
                            <a:rPr lang="en-US" altLang="zh-CN" sz="7500" b="0" i="0" kern="0" spc="-99900">
                              <a:solidFill>
                                <a:srgbClr val="FFFFFF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_</a:t>
                          </a:r>
                          <a:r>
                            <a:rPr lang="en-US" altLang="zh-CN" sz="900" b="0" i="0" kern="0" spc="0">
                              <a:solidFill>
                                <a:srgbClr val="FFFFFF"/>
                              </a:solidFill>
                              <a:latin typeface="宋体" panose="02010600030101010101" pitchFamily="2" charset="-122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__________________________________________</a:t>
                          </a:r>
                          <a:endParaRPr lang="en-US" altLang="zh-CN" sz="900" spc="0" dirty="0">
                            <a:latin typeface="宋体" panose="02010600030101010101" pitchFamily="2" charset="-122"/>
                          </a:endParaRPr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61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400" b="0" i="0" spc="-10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34" charset="-120"/>
                                  </a:rPr>
                                  <m:t>𝐹</m:t>
                                </m:r>
                                <m:r>
                                  <a:rPr lang="en-US" altLang="zh-CN" sz="2400" b="0" i="0" spc="-10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34" charset="-120"/>
                                  </a:rPr>
                                  <m:t>=</m:t>
                                </m:r>
                                <m:r>
                                  <a:rPr lang="en-US" altLang="zh-CN" sz="2400" b="0" i="0" spc="-10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34" charset="-12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en-US" altLang="zh-CN" sz="2400" b="0" i="1" spc="-100" dirty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  <a:cs typeface="Times New Roman" panose="02020603050405020304" pitchFamily="34" charset="-12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b="0" i="0" spc="-100" dirty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  <a:cs typeface="Times New Roman" panose="02020603050405020304" pitchFamily="34" charset="-12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altLang="zh-CN" sz="2400" b="0" i="0" spc="-100" dirty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  <a:cs typeface="Times New Roman" panose="02020603050405020304" pitchFamily="34" charset="-12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CN" sz="2400" b="0" i="0" spc="-10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34" charset="-12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2400" b="0" i="0" spc="-10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34" charset="-120"/>
                                  </a:rPr>
                                  <m:t>cos</m:t>
                                </m:r>
                                <m:r>
                                  <a:rPr lang="en-US" altLang="zh-CN" sz="2400" b="0" i="0" spc="-10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34" charset="-120"/>
                                  </a:rPr>
                                  <m:t> </m:t>
                                </m:r>
                                <m:f>
                                  <m:fPr>
                                    <m:ctrlPr>
                                      <a:rPr lang="en-US" altLang="zh-CN" sz="2400" b="0" i="1" spc="-100" dirty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  <a:cs typeface="Times New Roman" panose="02020603050405020304" pitchFamily="34" charset="-12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400" b="0" i="0" spc="-100" dirty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  <a:cs typeface="Times New Roman" panose="02020603050405020304" pitchFamily="34" charset="-120"/>
                                      </a:rPr>
                                      <m:t>𝜃</m:t>
                                    </m:r>
                                  </m:num>
                                  <m:den>
                                    <m:r>
                                      <a:rPr lang="en-US" altLang="zh-CN" sz="2400" b="0" i="0" spc="-100" dirty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  <a:cs typeface="Times New Roman" panose="02020603050405020304" pitchFamily="34" charset="-12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altLang="zh-CN" sz="2400" b="0" i="0" spc="-1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endParaRPr>
                        </a:p>
                        <a:p>
                          <a:pPr algn="ctr" latinLnBrk="1" hangingPunct="0">
                            <a:lnSpc>
                              <a:spcPts val="61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𝐹</m:t>
                              </m:r>
                            </m:oMath>
                          </a14:m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与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夹角为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𝜃</m:t>
                                  </m:r>
                                </m:num>
                                <m:den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 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532382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43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两力等大且夹角为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120</m:t>
                                  </m:r>
                                </m:e>
                                <m:sup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∘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 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13000"/>
                            </a:lnSpc>
                          </a:pPr>
                          <a:r>
                            <a:rPr lang="en-US" altLang="zh-CN" sz="7300" b="0" i="0" kern="0" spc="-99900">
                              <a:solidFill>
                                <a:srgbClr val="FFFFFF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_</a:t>
                          </a:r>
                          <a:r>
                            <a:rPr lang="en-US" altLang="zh-CN" sz="900" b="0" i="0" kern="0" spc="0">
                              <a:solidFill>
                                <a:srgbClr val="FFFFFF"/>
                              </a:solidFill>
                              <a:latin typeface="宋体" panose="02010600030101010101" pitchFamily="2" charset="-122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_______________________________________________</a:t>
                          </a:r>
                          <a:endParaRPr lang="en-US" altLang="zh-CN" sz="900" spc="0" dirty="0">
                            <a:latin typeface="宋体" panose="02010600030101010101" pitchFamily="2" charset="-122"/>
                          </a:endParaRPr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42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合力与分力等大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P_5_BD#af5aa842d?colgroup=10,9,14&amp;pid=3197f4e39&amp;color=0,0,0&amp;vtp=1&amp;bbb=1"/>
              <p:cNvGraphicFramePr>
                <a:graphicFrameLocks noGrp="1"/>
              </p:cNvGraphicFramePr>
              <p:nvPr/>
            </p:nvGraphicFramePr>
            <p:xfrm>
              <a:off x="612648" y="1093823"/>
              <a:ext cx="10954512" cy="5255387"/>
            </p:xfrm>
            <a:graphic>
              <a:graphicData uri="http://schemas.openxmlformats.org/drawingml/2006/table">
                <a:tbl>
                  <a:tblPr/>
                  <a:tblGrid>
                    <a:gridCol w="3474720"/>
                    <a:gridCol w="2999232"/>
                    <a:gridCol w="4480560"/>
                  </a:tblGrid>
                  <a:tr h="547497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43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类型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43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作图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43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合力的计算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739900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42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互相垂直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13700"/>
                            </a:lnSpc>
                          </a:pPr>
                          <a:r>
                            <a:rPr lang="en-US" altLang="zh-CN" sz="7650" b="0" i="0" kern="0" spc="-99900">
                              <a:solidFill>
                                <a:srgbClr val="FFFFFF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_</a:t>
                          </a:r>
                          <a:r>
                            <a:rPr lang="en-US" altLang="zh-CN" sz="900" b="0" i="0" kern="0" spc="0">
                              <a:solidFill>
                                <a:srgbClr val="FFFFFF"/>
                              </a:solidFill>
                              <a:latin typeface="宋体" panose="02010600030101010101" pitchFamily="2" charset="-122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________________________________________</a:t>
                          </a:r>
                          <a:endParaRPr lang="en-US" altLang="zh-CN" sz="900" spc="0" dirty="0">
                            <a:latin typeface="宋体" panose="02010600030101010101" pitchFamily="2" charset="-122"/>
                          </a:endParaRPr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"/>
                        </a:blipFill>
                      </a:tcPr>
                    </a:tc>
                  </a:tr>
                  <a:tr h="16891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13300"/>
                            </a:lnSpc>
                          </a:pPr>
                          <a:r>
                            <a:rPr lang="en-US" altLang="zh-CN" sz="7500" b="0" i="0" kern="0" spc="-99900">
                              <a:solidFill>
                                <a:srgbClr val="FFFFFF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_</a:t>
                          </a:r>
                          <a:r>
                            <a:rPr lang="en-US" altLang="zh-CN" sz="900" b="0" i="0" kern="0" spc="0">
                              <a:solidFill>
                                <a:srgbClr val="FFFFFF"/>
                              </a:solidFill>
                              <a:latin typeface="宋体" panose="02010600030101010101" pitchFamily="2" charset="-122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__________________________________________</a:t>
                          </a:r>
                          <a:endParaRPr lang="en-US" altLang="zh-CN" sz="900" spc="0" dirty="0">
                            <a:latin typeface="宋体" panose="02010600030101010101" pitchFamily="2" charset="-122"/>
                          </a:endParaRPr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"/>
                        </a:blipFill>
                      </a:tcPr>
                    </a:tc>
                  </a:tr>
                  <a:tr h="16510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13000"/>
                            </a:lnSpc>
                          </a:pPr>
                          <a:r>
                            <a:rPr lang="en-US" altLang="zh-CN" sz="7300" b="0" i="0" kern="0" spc="-99900">
                              <a:solidFill>
                                <a:srgbClr val="FFFFFF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_</a:t>
                          </a:r>
                          <a:r>
                            <a:rPr lang="en-US" altLang="zh-CN" sz="900" b="0" i="0" kern="0" spc="0">
                              <a:solidFill>
                                <a:srgbClr val="FFFFFF"/>
                              </a:solidFill>
                              <a:latin typeface="宋体" panose="02010600030101010101" pitchFamily="2" charset="-122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_______________________________________________</a:t>
                          </a:r>
                          <a:endParaRPr lang="en-US" altLang="zh-CN" sz="900" spc="0" dirty="0">
                            <a:latin typeface="宋体" panose="02010600030101010101" pitchFamily="2" charset="-122"/>
                          </a:endParaRPr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42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合力与分力等大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4" name="P_5_BD#af5aa842d.table_image?tii=1&amp;pid=3197f4e39&amp;color=0,0,0&amp;tib=255,255,255&amp;vtp=1" descr="preencoded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94276" y="1674658"/>
            <a:ext cx="2185416" cy="153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5" name="P_5_BD#af5aa842d.table_image?tii=2&amp;pid=3197f4e39&amp;color=0,0,0&amp;tib=255,255,255&amp;vtp=1" descr="preencode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75150" y="3485678"/>
            <a:ext cx="2304288" cy="150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6" name="P_5_BD#af5aa842d.table_image?tii=3&amp;pid=3197f4e39&amp;color=0,0,0&amp;tib=255,255,255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7901" y="5170142"/>
            <a:ext cx="2596896" cy="147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P_5#af5aa842d?sp=1&amp;pid=3197f4e39&amp;color=0,0,0&amp;vtp=1&amp;bt=1&amp;bbb=1"/>
              <p:cNvSpPr/>
              <p:nvPr/>
            </p:nvSpPr>
            <p:spPr>
              <a:xfrm>
                <a:off x="612648" y="486000"/>
                <a:ext cx="10963656" cy="15962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3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.重要结论</a:t>
                </a:r>
                <a:endParaRPr lang="en-US" altLang="zh-CN" sz="2400" b="1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4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（1）两个分力大小一定时，夹角</a:t>
                </a:r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&lt;m&gt;</a:t>
                </a:r>
                <a14:m>
                  <m:oMath xmlns:m="http://schemas.openxmlformats.org/officeDocument/2006/math"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𝜃</m:t>
                    </m:r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&lt;/m&gt;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越大，合力越小。</a:t>
                </a:r>
                <a:endPara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4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（2）合力可以大于分力，等于分力，也可以小于分力。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P_5#af5aa842d?sp=1&amp;pid=3197f4e39&amp;color=0,0,0&amp;vtp=1&amp;bt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1596200"/>
              </a:xfrm>
              <a:prstGeom prst="rect">
                <a:avLst/>
              </a:prstGeom>
              <a:blipFill rotWithShape="1">
                <a:blip r:embed="rId1"/>
                <a:stretch>
                  <a:fillRect l="-5" t="-14" r="2" b="-34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4_BD#f8aa03114?pid=28bd8a52a&amp;color=0,0,0&amp;vtp=1&amp;bt=1&amp;bbb=1"/>
          <p:cNvSpPr/>
          <p:nvPr/>
        </p:nvSpPr>
        <p:spPr>
          <a:xfrm>
            <a:off x="612648" y="486000"/>
            <a:ext cx="10963656" cy="10414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200"/>
              </a:lnSpc>
            </a:pPr>
            <a:r>
              <a:rPr lang="en-US" altLang="zh-CN" sz="30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考点二</a:t>
            </a:r>
            <a:r>
              <a:rPr lang="en-US" altLang="zh-CN" sz="30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30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力的分解</a:t>
            </a:r>
            <a:endParaRPr lang="en-US" altLang="zh-CN" sz="3000" dirty="0"/>
          </a:p>
        </p:txBody>
      </p:sp>
      <p:sp>
        <p:nvSpPr>
          <p:cNvPr id="3" name="P_5#13d584051?sp=1&amp;pid=f8aa03114&amp;color=0,0,0&amp;vtp=1&amp;bbb=1"/>
          <p:cNvSpPr/>
          <p:nvPr/>
        </p:nvSpPr>
        <p:spPr>
          <a:xfrm>
            <a:off x="612648" y="1148154"/>
            <a:ext cx="10963656" cy="27097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1</a:t>
            </a:r>
            <a:r>
              <a:rPr lang="en-US" altLang="zh-CN" sz="2400" b="1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.分解方法</a:t>
            </a:r>
            <a:endParaRPr lang="en-US" altLang="zh-CN" sz="2400" b="1" i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marL="0" marR="0" lvl="0" indent="0" defTabSz="914400" rtl="0" eaLnBrk="1" fontAlgn="auto" latinLnBrk="1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（1）按力产生的效果分解。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defTabSz="914400" rtl="0" eaLnBrk="1" fontAlgn="auto" latinLnBrk="1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（2）正交分解法。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defTabSz="914400" rtl="0" eaLnBrk="1" fontAlgn="auto" latinLnBrk="1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点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拨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latinLnBrk="1">
              <a:lnSpc>
                <a:spcPts val="4200"/>
              </a:lnSpc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分解的目的是将矢量运算转化为代数运算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，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便于求合力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。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5#13d584051?sp=1&amp;pid=f8aa03114&amp;color=0,0,0&amp;vtp=1&amp;bt=1&amp;bbb=1"/>
          <p:cNvSpPr/>
          <p:nvPr/>
        </p:nvSpPr>
        <p:spPr>
          <a:xfrm>
            <a:off x="612648" y="486000"/>
            <a:ext cx="10963656" cy="4786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2.按力的作用效果分解（思路图）</a:t>
            </a:r>
            <a:endParaRPr lang="en-US" altLang="zh-CN" sz="2400" dirty="0"/>
          </a:p>
        </p:txBody>
      </p:sp>
      <p:pic>
        <p:nvPicPr>
          <p:cNvPr id="3" name="P_5_BD#13d584051?pid=f8aa03114&amp;color=0,0,0&amp;tib=255,255,255&amp;vtp=1" descr="preencoded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93008" y="1103982"/>
            <a:ext cx="5212080" cy="170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P_5#13d584051?sp=1&amp;pid=f8aa03114&amp;color=0,0,0&amp;vtp=1&amp;bt=1&amp;bbb=1"/>
          <p:cNvSpPr/>
          <p:nvPr/>
        </p:nvSpPr>
        <p:spPr>
          <a:xfrm>
            <a:off x="612648" y="2932782"/>
            <a:ext cx="10963656" cy="271399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3</a:t>
            </a:r>
            <a:r>
              <a:rPr lang="en-US" altLang="zh-CN" sz="2400" b="1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.正交分解法</a:t>
            </a:r>
            <a:endParaRPr lang="en-US" altLang="zh-CN" sz="2400" b="1" i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marL="0" marR="0" lvl="0" indent="0" defTabSz="914400" rtl="0" eaLnBrk="1" fontAlgn="auto" latinLnBrk="1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（1）定义：将已知力按互相垂直的两个方向进行分解的方法。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defTabSz="914400" rtl="0" eaLnBrk="1" fontAlgn="auto" latinLnBrk="1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（2）建立坐标系的原则：一般选共点力的作用点为原点。在静力学中，以少分解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marL="0" marR="0" lvl="0" indent="0" defTabSz="914400" rtl="0" eaLnBrk="1" fontAlgn="auto" latinLnBrk="1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力和容易分解力为原则（即尽可能让更多的力在坐标轴上）；在动力学中，以加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marL="0" marR="0" lvl="0" indent="0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速度方向和垂直加速度方向为坐标轴建立坐标系。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P_5_BD#13d584051?pid=f8aa03114&amp;color=0,0,0&amp;vtp=1&amp;bt=1&amp;bbb=1&amp;hb=1"/>
              <p:cNvSpPr/>
              <p:nvPr/>
            </p:nvSpPr>
            <p:spPr>
              <a:xfrm>
                <a:off x="612648" y="486000"/>
                <a:ext cx="10963656" cy="43053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（3）应用：物体受到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…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多个力作用，求合力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𝐹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时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，可把各力沿相互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183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垂直的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𝑥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轴、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𝑦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轴分解（如图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）。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10150" b="0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900" b="0" i="0" kern="0">
                    <a:solidFill>
                      <a:srgbClr val="FFFFFF"/>
                    </a:solidFill>
                    <a:latin typeface="宋体" panose="02010600030101010101" pitchFamily="2" charset="-122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                                     </a:t>
                </a:r>
                <a:endParaRPr lang="en-US" altLang="zh-CN" sz="900" b="0" i="0" kern="0">
                  <a:solidFill>
                    <a:srgbClr val="FFFFFF"/>
                  </a:solidFill>
                  <a:latin typeface="宋体" panose="02010600030101010101" pitchFamily="2" charset="-122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47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 xmlns:m="http://schemas.openxmlformats.org/officeDocument/2006/math"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𝑥</m:t>
                    </m:r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轴上的合力：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𝑥</m:t>
                        </m:r>
                      </m:sub>
                    </m:sSub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sSub>
                      <m:sSubPr>
                        <m:ctrlPr>
                          <a:rPr kumimoji="0" lang="en-US" altLang="zh-CN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𝑥</m:t>
                        </m:r>
                      </m:sub>
                    </m:sSub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+</m:t>
                    </m:r>
                    <m:sSub>
                      <m:sSubPr>
                        <m:ctrlPr>
                          <a:rPr kumimoji="0" lang="en-US" altLang="zh-CN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𝑥</m:t>
                        </m:r>
                      </m:sub>
                    </m:sSub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+</m:t>
                    </m:r>
                    <m:sSub>
                      <m:sSubPr>
                        <m:ctrlPr>
                          <a:rPr kumimoji="0" lang="en-US" altLang="zh-CN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</m:t>
                        </m:r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𝑥</m:t>
                        </m:r>
                      </m:sub>
                    </m:sSub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+⋯  </m:t>
                    </m:r>
                  </m:oMath>
                </a14:m>
                <a:endPara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47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 xmlns:m="http://schemas.openxmlformats.org/officeDocument/2006/math"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𝑦</m:t>
                    </m:r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轴上的合力：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𝑦</m:t>
                        </m:r>
                      </m:sub>
                    </m:sSub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sSub>
                      <m:sSubPr>
                        <m:ctrlPr>
                          <a:rPr kumimoji="0" lang="en-US" altLang="zh-CN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𝑦</m:t>
                        </m:r>
                      </m:sub>
                    </m:sSub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+</m:t>
                    </m:r>
                    <m:sSub>
                      <m:sSubPr>
                        <m:ctrlPr>
                          <a:rPr kumimoji="0" lang="en-US" altLang="zh-CN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𝑦</m:t>
                        </m:r>
                      </m:sub>
                    </m:sSub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+</m:t>
                    </m:r>
                    <m:sSub>
                      <m:sSubPr>
                        <m:ctrlPr>
                          <a:rPr kumimoji="0" lang="en-US" altLang="zh-CN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</m:t>
                        </m:r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𝑦</m:t>
                        </m:r>
                      </m:sub>
                    </m:sSub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+⋯</m:t>
                    </m:r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endPara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34" charset="-120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6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合力的大小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：</a:t>
                </a:r>
                <a14:m>
                  <m:oMath xmlns:m="http://schemas.openxmlformats.org/officeDocument/2006/math"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𝐹</m:t>
                    </m:r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ad>
                      <m:radPr>
                        <m:degHide m:val="on"/>
                        <m:ctrlPr>
                          <a:rPr kumimoji="0" lang="en-US" altLang="zh-CN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kumimoji="0" lang="en-US" altLang="zh-CN" sz="24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SupPr>
                          <m:e>
                            <m:r>
                              <a:rPr kumimoji="0" lang="en-US" altLang="zh-CN" sz="2400" b="0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𝐹</m:t>
                            </m:r>
                          </m:e>
                          <m:sub>
                            <m:r>
                              <a:rPr kumimoji="0" lang="en-US" altLang="zh-CN" sz="2400" b="0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𝑥</m:t>
                            </m:r>
                          </m:sub>
                          <m:sup>
                            <m:r>
                              <a:rPr kumimoji="0" lang="en-US" altLang="zh-CN" sz="2400" b="0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p>
                        </m:sSubSup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+</m:t>
                        </m:r>
                        <m:sSubSup>
                          <m:sSubSupPr>
                            <m:ctrlPr>
                              <a:rPr kumimoji="0" lang="en-US" altLang="zh-CN" sz="24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SupPr>
                          <m:e>
                            <m:r>
                              <a:rPr kumimoji="0" lang="en-US" altLang="zh-CN" sz="2400" b="0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𝐹</m:t>
                            </m:r>
                          </m:e>
                          <m:sub>
                            <m:r>
                              <a:rPr kumimoji="0" lang="en-US" altLang="zh-CN" sz="2400" b="0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𝑦</m:t>
                            </m:r>
                          </m:sub>
                          <m:sup>
                            <m:r>
                              <a:rPr kumimoji="0" lang="en-US" altLang="zh-CN" sz="2400" b="0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endPara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34" charset="-120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6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合力方向：与</a:t>
                </a:r>
                <a14:m>
                  <m:oMath xmlns:m="http://schemas.openxmlformats.org/officeDocument/2006/math"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𝑥</m:t>
                    </m:r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轴夹角为</a:t>
                </a:r>
                <a14:m>
                  <m:oMath xmlns:m="http://schemas.openxmlformats.org/officeDocument/2006/math"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𝜃</m:t>
                    </m:r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，则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tan</m:t>
                    </m:r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𝜃</m:t>
                    </m:r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kumimoji="0" lang="en-US" altLang="zh-CN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altLang="zh-CN" sz="24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kumimoji="0" lang="en-US" altLang="zh-CN" sz="2400" b="0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𝐹</m:t>
                            </m:r>
                          </m:e>
                          <m:sub>
                            <m:r>
                              <a:rPr kumimoji="0" lang="en-US" altLang="zh-CN" sz="2400" b="0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0" lang="en-US" altLang="zh-CN" sz="24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kumimoji="0" lang="en-US" altLang="zh-CN" sz="2400" b="0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𝐹</m:t>
                            </m:r>
                          </m:e>
                          <m:sub>
                            <m:r>
                              <a:rPr kumimoji="0" lang="en-US" altLang="zh-CN" sz="2400" b="0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𝑥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900" dirty="0">
                  <a:latin typeface="宋体" panose="02010600030101010101" pitchFamily="2" charset="-122"/>
                </a:endParaRPr>
              </a:p>
            </p:txBody>
          </p:sp>
        </mc:Choice>
        <mc:Fallback>
          <p:sp>
            <p:nvSpPr>
              <p:cNvPr id="2" name="P_5_BD#13d584051?pid=f8aa03114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4305300"/>
              </a:xfrm>
              <a:prstGeom prst="rect">
                <a:avLst/>
              </a:prstGeom>
              <a:blipFill rotWithShape="1">
                <a:blip r:embed="rId1"/>
                <a:stretch>
                  <a:fillRect l="-5" t="-5" r="2" b="-330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_5_BD#13d584051?pid=f8aa03114&amp;color=0,0,0&amp;tib=255,255,255&amp;iip=5&amp;vtp=1" descr="preencoded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89684" y="1175229"/>
            <a:ext cx="2139696" cy="203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C_5_BD.44_1#e31b0a0d4?htil=6&amp;pid=f8aa03114&amp;color=0,0,0&amp;tib=255,255,255&amp;vtp=1" descr="preencoded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0483" y="540863"/>
            <a:ext cx="2953512" cy="345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QC_5_BD.44_2#e31b0a0d4?htil=6&amp;sp=1&amp;pid=f8aa03114&amp;color=0,0,0&amp;vtp=1&amp;bt=1&amp;bbb=1&amp;hb=1"/>
              <p:cNvSpPr/>
              <p:nvPr/>
            </p:nvSpPr>
            <p:spPr>
              <a:xfrm>
                <a:off x="612648" y="486000"/>
                <a:ext cx="7918704" cy="27097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例1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（2024·河北卷·5，4分）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如图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，弹簧测力计下端挂有一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质量为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20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kg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的光滑均匀球体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，球体静止于带有固定挡板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的斜面上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，斜面倾角为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30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，挡板与斜面夹角为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60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。若弹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簧测力计位于竖直方向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，读数为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N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𝑔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取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10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，挡板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对球体支持力的大小为(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  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)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3" name="QC_5_BD.44_2#e31b0a0d4?htil=6&amp;sp=1&amp;pid=f8aa03114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7918704" cy="2709799"/>
              </a:xfrm>
              <a:prstGeom prst="rect">
                <a:avLst/>
              </a:prstGeom>
              <a:blipFill rotWithShape="1">
                <a:blip r:embed="rId2"/>
                <a:stretch>
                  <a:fillRect l="-6" t="-8" r="-913" b="-21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QC_5_AN.45_1#e31b0a0d4.bracket?pid=f8aa03114&amp;color=0,0,0&amp;vpa=20&amp;vtp=1"/>
          <p:cNvSpPr/>
          <p:nvPr/>
        </p:nvSpPr>
        <p:spPr>
          <a:xfrm>
            <a:off x="3893216" y="2709770"/>
            <a:ext cx="441325" cy="4786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A</a:t>
            </a:r>
            <a:endParaRPr lang="en-US" altLang="zh-CN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QC_5_BD.44_3#e31b0a0d4.choices?htil=6&amp;pid=f8aa03114&amp;color=0,0,0&amp;vtp=1&amp;bbb=1"/>
              <p:cNvSpPr/>
              <p:nvPr/>
            </p:nvSpPr>
            <p:spPr>
              <a:xfrm>
                <a:off x="612648" y="3172811"/>
                <a:ext cx="7918704" cy="62217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000"/>
                  </a:lnSpc>
                  <a:tabLst>
                    <a:tab pos="1972945" algn="l"/>
                    <a:tab pos="3997325" algn="l"/>
                    <a:tab pos="6084570" algn="l"/>
                  </a:tabLst>
                </a:pP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A.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N</m:t>
                    </m:r>
                  </m:oMath>
                </a14:m>
                <a:r>
                  <a:rPr lang="en-US" altLang="zh-CN" sz="2400" b="0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B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N</m:t>
                    </m:r>
                  </m:oMath>
                </a14:m>
                <a:r>
                  <a:rPr lang="en-US" altLang="zh-CN" sz="2400" b="0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C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N</m:t>
                    </m:r>
                  </m:oMath>
                </a14:m>
                <a:r>
                  <a:rPr lang="en-US" altLang="zh-CN" sz="2400" b="0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D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N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5" name="QC_5_BD.44_3#e31b0a0d4.choices?htil=6&amp;pid=f8aa03114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3172811"/>
                <a:ext cx="7918704" cy="622173"/>
              </a:xfrm>
              <a:prstGeom prst="rect">
                <a:avLst/>
              </a:prstGeom>
              <a:blipFill rotWithShape="1">
                <a:blip r:embed="rId3"/>
                <a:stretch>
                  <a:fillRect l="-6" t="-56" r="2" b="-20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QC_5_AS.46_1#e31b0a0d4?htil=7&amp;pid=f8aa03114&amp;color=0,0,0&amp;tib=255,255,255&amp;vtp=1&amp;hs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22792" y="4174841"/>
            <a:ext cx="2935224" cy="202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QC_5_AS.46_2#e31b0a0d4?htil=7&amp;pid=f8aa03114&amp;color=0,0,0&amp;vtp=1&amp;bbb=1&amp;hb=1"/>
              <p:cNvSpPr/>
              <p:nvPr/>
            </p:nvSpPr>
            <p:spPr>
              <a:xfrm>
                <a:off x="612648" y="4119977"/>
                <a:ext cx="7900416" cy="229857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对小球受力分析如图所示，由几何关系可知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𝐹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与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竖直方向的夹角均为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30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，因此由正交分解法可得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N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sin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30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∘</m:t>
                        </m:r>
                      </m:sup>
                    </m:sSup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𝐹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sin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30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N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cos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30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∘</m:t>
                        </m:r>
                      </m:sup>
                    </m:sSup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+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𝐹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cos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30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∘</m:t>
                        </m:r>
                      </m:sup>
                    </m:sSup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+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𝑇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𝑚𝑔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0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解得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𝐹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N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N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，故选A。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7" name="QC_5_AS.46_2#e31b0a0d4?htil=7&amp;pid=f8aa03114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119977"/>
                <a:ext cx="7900416" cy="2298573"/>
              </a:xfrm>
              <a:prstGeom prst="rect">
                <a:avLst/>
              </a:prstGeom>
              <a:blipFill rotWithShape="1">
                <a:blip r:embed="rId5"/>
                <a:stretch>
                  <a:fillRect l="-6" t="-4" r="-1982" b="-5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build="p"/>
      <p:bldP spid="7" grpId="0" animBg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C_5_BD.47_1#9963a1f91?pid=f8aa03114&amp;color=0,0,0&amp;vtp=1&amp;bt=1&amp;bbb=1&amp;hb=1"/>
              <p:cNvSpPr/>
              <p:nvPr/>
            </p:nvSpPr>
            <p:spPr>
              <a:xfrm>
                <a:off x="612648" y="486000"/>
                <a:ext cx="10963656" cy="2150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迁移应用1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多选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（2024·广东清远期末）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传统手工榨油利用“油锤”撞击“进桩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”挤压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油饼出油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，如图甲所示。假设“进桩”为等腰三角形木楔，简化模型如图乙所示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，木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楔的顶角为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𝜃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，现在木楔右端施加力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𝐹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，方向如图乙所示，木楔两侧产生推力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𝑁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则(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    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)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QC_5_BD.47_1#9963a1f91?pid=f8aa03114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2150999"/>
              </a:xfrm>
              <a:prstGeom prst="rect">
                <a:avLst/>
              </a:prstGeom>
              <a:blipFill rotWithShape="1">
                <a:blip r:embed="rId1"/>
                <a:stretch>
                  <a:fillRect l="-5" t="-10" r="-536" b="-27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C_5_AN.48_1#9963a1f91.bracket?pid=f8aa03114&amp;color=0,0,0&amp;vpa=21&amp;vtp=1&amp;bbb=1"/>
          <p:cNvSpPr/>
          <p:nvPr/>
        </p:nvSpPr>
        <p:spPr>
          <a:xfrm>
            <a:off x="1200816" y="2150970"/>
            <a:ext cx="644525" cy="4786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AC</a:t>
            </a:r>
            <a:endParaRPr lang="en-US" altLang="zh-CN" sz="2400" dirty="0"/>
          </a:p>
        </p:txBody>
      </p:sp>
      <p:pic>
        <p:nvPicPr>
          <p:cNvPr id="4" name="QC_5_BD.47_3#9963a1f91?iti=1&amp;htil=1&amp;pid=f8aa03114&amp;color=0,0,0&amp;tib=255,255,255&amp;vtp=1" descr="preencoded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40280" y="2881727"/>
            <a:ext cx="2231136" cy="192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5" name="QC_5_BD.47_4#9963a1f91?iti=2&amp;htil=1&amp;pid=f8aa03114&amp;color=0,0,0&amp;tib=255,255,255&amp;vtp=1" descr="preencode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70064" y="2753711"/>
            <a:ext cx="2944368" cy="204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6" name="QC_5_BD.47_5#9963a1f91?iti=1&amp;htil=1&amp;pid=f8aa03114&amp;color=0,0,0&amp;vtp=1"/>
          <p:cNvSpPr/>
          <p:nvPr/>
        </p:nvSpPr>
        <p:spPr>
          <a:xfrm>
            <a:off x="3169317" y="4928967"/>
            <a:ext cx="373062" cy="89509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 latinLnBrk="1">
              <a:lnSpc>
                <a:spcPct val="1500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甲</a:t>
            </a:r>
            <a:endParaRPr lang="en-US" altLang="zh-CN" sz="2400" dirty="0"/>
          </a:p>
        </p:txBody>
      </p:sp>
      <p:sp>
        <p:nvSpPr>
          <p:cNvPr id="7" name="QC_5_BD.47_6#9963a1f91?iti=2&amp;htil=1&amp;pid=f8aa03114&amp;color=0,0,0&amp;vtp=1"/>
          <p:cNvSpPr/>
          <p:nvPr/>
        </p:nvSpPr>
        <p:spPr>
          <a:xfrm>
            <a:off x="8655717" y="4928967"/>
            <a:ext cx="373062" cy="89509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 latinLnBrk="1">
              <a:lnSpc>
                <a:spcPct val="1500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乙</a:t>
            </a:r>
            <a:endParaRPr lang="en-US" altLang="zh-CN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QC_5_BD.47_7#9963a1f91.choices?pid=f8aa03114&amp;color=0,0,0&amp;vtp=1&amp;bbb=1"/>
              <p:cNvSpPr/>
              <p:nvPr/>
            </p:nvSpPr>
            <p:spPr>
              <a:xfrm>
                <a:off x="612648" y="5420711"/>
                <a:ext cx="10963656" cy="10333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4400"/>
                  </a:lnSpc>
                  <a:tabLst>
                    <a:tab pos="5589270" algn="l"/>
                  </a:tabLst>
                </a:pP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A.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若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𝐹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一定，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𝜃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越小，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𝑁</m:t>
                    </m:r>
                  </m:oMath>
                </a14:m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越大</a:t>
                </a:r>
                <a:r>
                  <a:rPr lang="en-US" altLang="zh-CN" sz="2400" b="0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B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若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𝐹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一定，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𝜃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越大，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𝑁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越大</a:t>
                </a:r>
                <a:endParaRPr lang="en-US" altLang="zh-CN" sz="2400" dirty="0"/>
              </a:p>
              <a:p>
                <a:pPr latinLnBrk="1">
                  <a:lnSpc>
                    <a:spcPts val="4200"/>
                  </a:lnSpc>
                  <a:tabLst>
                    <a:tab pos="5589270" algn="l"/>
                  </a:tabLst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C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若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𝜃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一定，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𝐹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越大，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𝑁</m:t>
                    </m:r>
                  </m:oMath>
                </a14:m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越大</a:t>
                </a:r>
                <a:r>
                  <a:rPr lang="en-US" altLang="zh-CN" sz="2400" b="0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D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若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𝜃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一定，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𝐹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越小，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𝑁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越大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8" name="QC_5_BD.47_7#9963a1f91.choices?pid=f8aa03114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5420711"/>
                <a:ext cx="10963656" cy="1033399"/>
              </a:xfrm>
              <a:prstGeom prst="rect">
                <a:avLst/>
              </a:prstGeom>
              <a:blipFill rotWithShape="1">
                <a:blip r:embed="rId4"/>
                <a:stretch>
                  <a:fillRect l="-5" t="-34" r="2" b="-56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C_5_AS.49_1#9963a1f91?pid=f8aa03114&amp;color=0,0,0&amp;vtp=1&amp;bt=1&amp;bbb=1&amp;hb=1"/>
              <p:cNvSpPr/>
              <p:nvPr/>
            </p:nvSpPr>
            <p:spPr>
              <a:xfrm>
                <a:off x="612648" y="486000"/>
                <a:ext cx="10963656" cy="29551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选木楔为研究对象，木楔受到水平向左的力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𝐹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，把力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𝐹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进行分解如图所示，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根据题意有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𝑁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，得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7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𝐹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cos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(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90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∘</m:t>
                        </m:r>
                      </m:sup>
                    </m:sSup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−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𝜃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)+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cos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(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90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∘</m:t>
                        </m:r>
                      </m:sup>
                    </m:sSup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−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𝜃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)=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⋅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cos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(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90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∘</m:t>
                        </m:r>
                      </m:sup>
                    </m:sSup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−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𝜃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)=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sin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𝜃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，所以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60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𝑁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sin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 </m:t>
                        </m:r>
                        <m:f>
                          <m:f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fPr>
                          <m:num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𝜃</m:t>
                            </m:r>
                          </m:num>
                          <m:den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，当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𝐹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一定时，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𝜃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越小，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𝑁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越大；当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𝜃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一定时，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𝐹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越大，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𝑁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越大。故选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A、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C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QC_5_AS.49_1#9963a1f91?pid=f8aa03114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2955100"/>
              </a:xfrm>
              <a:prstGeom prst="rect">
                <a:avLst/>
              </a:prstGeom>
              <a:blipFill rotWithShape="1">
                <a:blip r:embed="rId1"/>
                <a:stretch>
                  <a:fillRect l="-5" t="-8" r="2" b="-18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QC_5_AS.49_2#9963a1f91?pid=f8aa03114&amp;color=0,0,0&amp;tib=255,255,255&amp;vtp=1" descr="preencoded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3834" y="3541112"/>
            <a:ext cx="2908300" cy="290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C_5_BD.50_1#cc3ececdb?htil=9&amp;pid=f8aa03114&amp;color=0,0,0&amp;tib=255,255,255&amp;vtp=1" descr="preencoded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11226" y="540863"/>
            <a:ext cx="3346704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QC_5_BD.50_2#cc3ececdb?htil=9&amp;pid=f8aa03114&amp;color=0,0,0&amp;vtp=1&amp;bt=1&amp;bbb=1&amp;hb=1"/>
              <p:cNvSpPr/>
              <p:nvPr/>
            </p:nvSpPr>
            <p:spPr>
              <a:xfrm>
                <a:off x="612648" y="486000"/>
                <a:ext cx="7534656" cy="15921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迁移应用2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（2024·浙江杭州模拟）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如图将力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𝐹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 b="0" i="0" kern="0" spc="-99900">
                  <a:solidFill>
                    <a:srgbClr val="FFFFFF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大小已知）分解为两个分力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𝐹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的夹角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𝜃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小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于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90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。则关于分力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以下说法中正确的是(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  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)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3" name="QC_5_BD.50_2#cc3ececdb?htil=9&amp;pid=f8aa03114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7534656" cy="1592199"/>
              </a:xfrm>
              <a:prstGeom prst="rect">
                <a:avLst/>
              </a:prstGeom>
              <a:blipFill rotWithShape="1">
                <a:blip r:embed="rId2"/>
                <a:stretch>
                  <a:fillRect l="-7" t="-14" r="-1809" b="-36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QC_5_AN.51_1#cc3ececdb.bracket?pid=f8aa03114&amp;color=0,0,0&amp;vpa=22&amp;vtp=1"/>
          <p:cNvSpPr/>
          <p:nvPr/>
        </p:nvSpPr>
        <p:spPr>
          <a:xfrm>
            <a:off x="6913403" y="1592170"/>
            <a:ext cx="441325" cy="4786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D</a:t>
            </a:r>
            <a:endParaRPr lang="en-US" altLang="zh-CN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QC_5_BD.50_3#cc3ececdb.choices?htil=9&amp;pid=f8aa03114&amp;color=0,0,0&amp;vtp=1&amp;bbb=1"/>
              <p:cNvSpPr/>
              <p:nvPr/>
            </p:nvSpPr>
            <p:spPr>
              <a:xfrm>
                <a:off x="612648" y="2080611"/>
                <a:ext cx="7534656" cy="2150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A.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当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&gt;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𝐹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sin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𝜃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时，肯定有两组解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B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当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𝐹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sin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𝜃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&lt;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&lt;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𝐹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时，有唯一一组解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C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当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&lt;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𝐹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sin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𝜃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时，有唯一一组解</a:t>
                </a:r>
                <a:endParaRPr lang="en-US" altLang="zh-CN" sz="2400" dirty="0"/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D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当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&lt;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𝐹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sin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𝜃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时，无解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5" name="QC_5_BD.50_3#cc3ececdb.choices?htil=9&amp;pid=f8aa03114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2080611"/>
                <a:ext cx="7534656" cy="2150999"/>
              </a:xfrm>
              <a:prstGeom prst="rect">
                <a:avLst/>
              </a:prstGeom>
              <a:blipFill rotWithShape="1">
                <a:blip r:embed="rId3"/>
                <a:stretch>
                  <a:fillRect l="-7" t="-16" r="3" b="-27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C_5_AS.52_1#cc3ececdb?pid=f8aa03114&amp;color=0,0,0&amp;vtp=1&amp;bt=1&amp;bbb=1&amp;hb=1"/>
              <p:cNvSpPr/>
              <p:nvPr/>
            </p:nvSpPr>
            <p:spPr>
              <a:xfrm>
                <a:off x="612648" y="486000"/>
                <a:ext cx="10963656" cy="21550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如图所示，当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𝐹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&gt;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&gt;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𝐹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sin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𝜃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时，根据平行四边形定则可知，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有两组解；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当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&gt;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𝐹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sin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𝜃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，且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&gt;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𝐹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时，只有一组解，故A、B错误；当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𝐹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sin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𝜃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时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，两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分力和合力恰好构成直角三角形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，有唯一解，当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&lt;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𝐹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sin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𝜃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时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，分力和合力不能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构成三角形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，无解，故D正确，C错误。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QC_5_AS.52_1#cc3ececdb?pid=f8aa03114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2155000"/>
              </a:xfrm>
              <a:prstGeom prst="rect">
                <a:avLst/>
              </a:prstGeom>
              <a:blipFill rotWithShape="1">
                <a:blip r:embed="rId1"/>
                <a:stretch>
                  <a:fillRect l="-5" t="-10" r="-571" b="-25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QC_5_AS.52_2#cc3ececdb?pid=f8aa03114&amp;color=0,0,0&amp;tib=255,255,255&amp;vtp=1" descr="preencoded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0936" y="2753712"/>
            <a:ext cx="4297680" cy="184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2#c313cdf7c.fixed?pid=ec551a3a6&amp;color=0,0,0&amp;vtp=1&amp;bbb=1"/>
          <p:cNvSpPr/>
          <p:nvPr/>
        </p:nvSpPr>
        <p:spPr>
          <a:xfrm>
            <a:off x="0" y="1316736"/>
            <a:ext cx="12188952" cy="76809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5400"/>
              </a:lnSpc>
            </a:pPr>
            <a:r>
              <a:rPr lang="en-US" altLang="zh-CN" sz="4400" b="1" i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第二章</a:t>
            </a:r>
            <a:r>
              <a:rPr lang="en-US" altLang="zh-CN" sz="44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4400" b="1" i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相互作用——力</a:t>
            </a:r>
            <a:endParaRPr lang="en-US" altLang="zh-CN" sz="4400" dirty="0"/>
          </a:p>
        </p:txBody>
      </p:sp>
      <p:sp>
        <p:nvSpPr>
          <p:cNvPr id="3" name="C_2#c313cdf7c"/>
          <p:cNvSpPr/>
          <p:nvPr/>
        </p:nvSpPr>
        <p:spPr>
          <a:xfrm>
            <a:off x="2670048" y="2450592"/>
            <a:ext cx="6766560" cy="9144"/>
          </a:xfrm>
          <a:prstGeom prst="line">
            <a:avLst/>
          </a:prstGeom>
          <a:noFill/>
          <a:ln w="28575">
            <a:solidFill>
              <a:srgbClr val="7F7F7F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" name="C_2#c313cdf7c.fixed?pid=ec551a3a6&amp;color=0,0,0&amp;vtp=1&amp;bbb=1"/>
          <p:cNvSpPr/>
          <p:nvPr/>
        </p:nvSpPr>
        <p:spPr>
          <a:xfrm>
            <a:off x="0" y="2734056"/>
            <a:ext cx="12188952" cy="68580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4200"/>
              </a:lnSpc>
            </a:pPr>
            <a:r>
              <a:rPr lang="en-US" altLang="zh-CN" sz="3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第3讲</a:t>
            </a:r>
            <a:r>
              <a:rPr lang="en-US" altLang="zh-CN" sz="3400" b="0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3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力的合成与分解</a:t>
            </a:r>
            <a:endParaRPr lang="en-US" altLang="zh-CN" sz="3380" dirty="0"/>
          </a:p>
        </p:txBody>
      </p:sp>
    </p:spTree>
  </p:cSld>
  <p:clrMapOvr>
    <a:masterClrMapping/>
  </p:clrMapOvr>
  <p:transition>
    <p:split dir="in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4_BD#91a8cbce8?pid=28bd8a52a&amp;color=0,0,0&amp;vtp=1&amp;bt=1&amp;bbb=1"/>
          <p:cNvSpPr/>
          <p:nvPr/>
        </p:nvSpPr>
        <p:spPr>
          <a:xfrm>
            <a:off x="612648" y="486000"/>
            <a:ext cx="10963656" cy="10414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200"/>
              </a:lnSpc>
            </a:pPr>
            <a:r>
              <a:rPr lang="en-US" altLang="zh-CN" sz="30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考点三</a:t>
            </a:r>
            <a:r>
              <a:rPr lang="en-US" altLang="zh-CN" sz="30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30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“活结”和“死结”</a:t>
            </a:r>
            <a:r>
              <a:rPr lang="zh-CN" altLang="en-US" sz="30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、</a:t>
            </a:r>
            <a:r>
              <a:rPr lang="en-US" altLang="zh-CN" sz="30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“动杆”和“定杆”模型</a:t>
            </a:r>
            <a:endParaRPr lang="en-US" altLang="zh-CN" sz="3000" dirty="0"/>
          </a:p>
        </p:txBody>
      </p:sp>
      <p:sp>
        <p:nvSpPr>
          <p:cNvPr id="3" name="P_5#a37a5ba76?sp=1&amp;pid=91a8cbce8&amp;color=0,0,0&amp;vtp=1&amp;bbb=1"/>
          <p:cNvSpPr/>
          <p:nvPr/>
        </p:nvSpPr>
        <p:spPr>
          <a:xfrm>
            <a:off x="612648" y="1155563"/>
            <a:ext cx="10963656" cy="4786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1.“活结”和“死结”模型</a:t>
            </a:r>
            <a:endParaRPr lang="en-US" altLang="zh-CN" sz="2400" dirty="0"/>
          </a:p>
        </p:txBody>
      </p:sp>
      <p:graphicFrame>
        <p:nvGraphicFramePr>
          <p:cNvPr id="33" name="P_5_BD#a37a5ba76?colgroup=3,31&amp;pid=91a8cbce8&amp;color=0,0,0&amp;vtp=1&amp;bbb=1&amp;hb=1"/>
          <p:cNvGraphicFramePr>
            <a:graphicFrameLocks noGrp="1"/>
          </p:cNvGraphicFramePr>
          <p:nvPr/>
        </p:nvGraphicFramePr>
        <p:xfrm>
          <a:off x="612648" y="1773272"/>
          <a:ext cx="10963656" cy="3665093"/>
        </p:xfrm>
        <a:graphic>
          <a:graphicData uri="http://schemas.openxmlformats.org/drawingml/2006/table">
            <a:tbl>
              <a:tblPr/>
              <a:tblGrid>
                <a:gridCol w="1316736"/>
                <a:gridCol w="9646920"/>
              </a:tblGrid>
              <a:tr h="492633"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600"/>
                        </a:lnSpc>
                      </a:pPr>
                      <a:r>
                        <a:rPr lang="en-US" altLang="zh-CN" sz="24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模型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600"/>
                        </a:lnSpc>
                      </a:pPr>
                      <a:r>
                        <a:rPr lang="en-US" altLang="zh-CN" sz="24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示例及解读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2460">
                <a:tc>
                  <a:txBody>
                    <a:bodyPr/>
                    <a:lstStyle/>
                    <a:p>
                      <a:pPr marL="0" indent="0" algn="ctr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“</a:t>
                      </a: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活结”</a:t>
                      </a:r>
                      <a:endParaRPr lang="en-US" altLang="zh-CN" sz="24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ctr" latinLnBrk="1" hangingPunct="0">
                        <a:lnSpc>
                          <a:spcPts val="37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模型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“活结”一般是由绳跨过滑轮或者绳上挂一光滑挂钩而形成的</a:t>
                      </a:r>
                      <a:r>
                        <a:rPr lang="en-US" altLang="zh-CN" sz="2400" b="0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。</a:t>
                      </a: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绳子虽然</a:t>
                      </a:r>
                      <a:endParaRPr lang="en-US" altLang="zh-CN" sz="24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因</a:t>
                      </a: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“活结”而弯曲</a:t>
                      </a:r>
                      <a:r>
                        <a:rPr lang="en-US" altLang="zh-CN" sz="2400" b="0" i="0" spc="-10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，</a:t>
                      </a: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但实际上是同一根绳</a:t>
                      </a:r>
                      <a:r>
                        <a:rPr lang="en-US" altLang="zh-CN" sz="2400" b="0" i="0" spc="-10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，</a:t>
                      </a: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所以由“活结</a:t>
                      </a: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”分开的两段绳子</a:t>
                      </a:r>
                      <a:endParaRPr lang="en-US" altLang="zh-CN" sz="24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上弹力的大小一定相等</a:t>
                      </a:r>
                      <a:r>
                        <a:rPr lang="en-US" altLang="zh-CN" sz="2400" b="0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，</a:t>
                      </a: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两段绳子合力的方向一定沿这两段绳子夹角的</a:t>
                      </a:r>
                      <a:endParaRPr lang="en-US" altLang="zh-CN" sz="24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角平分线</a:t>
                      </a:r>
                      <a:endParaRPr lang="en-US" altLang="zh-CN" sz="1200" dirty="0"/>
                    </a:p>
                    <a:p>
                      <a:pPr marL="0" lvl="0" indent="0" algn="ctr" latinLnBrk="1" hangingPunct="0">
                        <a:lnSpc>
                          <a:spcPts val="9400"/>
                        </a:lnSpc>
                      </a:pPr>
                      <a:r>
                        <a:rPr lang="en-US" altLang="zh-CN" sz="5250" b="0" i="0" kern="0" spc="-99900">
                          <a:solidFill>
                            <a:srgbClr val="FFFFFF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_</a:t>
                      </a:r>
                      <a:r>
                        <a:rPr lang="en-US" altLang="zh-CN" sz="900" b="0" i="0" kern="0" spc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____________________________________</a:t>
                      </a:r>
                      <a:endParaRPr lang="en-US" altLang="zh-CN" sz="900" spc="0" dirty="0">
                        <a:latin typeface="宋体" panose="02010600030101010101" pitchFamily="2" charset="-122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_5_BD#a37a5ba76.table_image?tii=4&amp;pid=91a8cbce8&amp;color=0,0,0&amp;tib=255,255,255&amp;vtp=1" descr="preencoded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79008" y="4281268"/>
            <a:ext cx="1947672" cy="106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P_5_BD#a37a5ba76?colgroup=3,31&amp;pid=91a8cbce8&amp;color=0,0,0&amp;vtp=1&amp;bt=1&amp;bbb=1&amp;hb=1"/>
          <p:cNvGraphicFramePr>
            <a:graphicFrameLocks noGrp="1"/>
          </p:cNvGraphicFramePr>
          <p:nvPr/>
        </p:nvGraphicFramePr>
        <p:xfrm>
          <a:off x="612648" y="1093822"/>
          <a:ext cx="10963656" cy="3345053"/>
        </p:xfrm>
        <a:graphic>
          <a:graphicData uri="http://schemas.openxmlformats.org/drawingml/2006/table">
            <a:tbl>
              <a:tblPr/>
              <a:tblGrid>
                <a:gridCol w="1316736"/>
                <a:gridCol w="9646920"/>
              </a:tblGrid>
              <a:tr h="492633"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600"/>
                        </a:lnSpc>
                      </a:pPr>
                      <a:r>
                        <a:rPr lang="en-US" altLang="zh-CN" sz="24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模型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600"/>
                        </a:lnSpc>
                      </a:pPr>
                      <a:r>
                        <a:rPr lang="en-US" altLang="zh-CN" sz="24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示例及解读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2420">
                <a:tc>
                  <a:txBody>
                    <a:bodyPr/>
                    <a:lstStyle/>
                    <a:p>
                      <a:pPr marL="0" indent="0" algn="ctr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“</a:t>
                      </a: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死结”</a:t>
                      </a:r>
                      <a:endParaRPr lang="en-US" altLang="zh-CN" sz="24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ctr" latinLnBrk="1" hangingPunct="0">
                        <a:lnSpc>
                          <a:spcPts val="37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模型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“死结”两侧的绳因结而变成了两根独立的绳</a:t>
                      </a:r>
                      <a:r>
                        <a:rPr lang="en-US" altLang="zh-CN" sz="2400" b="0" i="0" spc="-10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，</a:t>
                      </a: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故由“死结</a:t>
                      </a: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”分开的两段绳</a:t>
                      </a:r>
                      <a:endParaRPr lang="en-US" altLang="zh-CN" sz="24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子上的弹力不一定相等</a:t>
                      </a:r>
                      <a:endParaRPr lang="en-US" altLang="zh-CN" sz="1200" dirty="0"/>
                    </a:p>
                    <a:p>
                      <a:pPr marL="0" lvl="0" indent="0" algn="ctr" latinLnBrk="1" hangingPunct="0">
                        <a:lnSpc>
                          <a:spcPts val="14900"/>
                        </a:lnSpc>
                      </a:pPr>
                      <a:r>
                        <a:rPr lang="en-US" altLang="zh-CN" sz="8350" b="0" i="0" kern="0" spc="-99900">
                          <a:solidFill>
                            <a:srgbClr val="FFFFFF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_</a:t>
                      </a:r>
                      <a:r>
                        <a:rPr lang="en-US" altLang="zh-CN" sz="900" b="0" i="0" kern="0" spc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_______________________________</a:t>
                      </a:r>
                      <a:endParaRPr lang="en-US" altLang="zh-CN" sz="900" spc="0" dirty="0">
                        <a:latin typeface="宋体" panose="02010600030101010101" pitchFamily="2" charset="-122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P_5_BD#a37a5ba76.table_image?tii=5&amp;pid=91a8cbce8&amp;color=0,0,0&amp;tib=255,255,255&amp;vtp=1" descr="preencoded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20740" y="2654429"/>
            <a:ext cx="1664208" cy="168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2" name="P_5_BD#a37a5ba76?colgroup=3,31&amp;pid=91a8cbce8&amp;color=0,0,0&amp;vtp=1&amp;bt=1&amp;bbb=1"/>
          <p:cNvSpPr txBox="1"/>
          <p:nvPr/>
        </p:nvSpPr>
        <p:spPr>
          <a:xfrm>
            <a:off x="10960751" y="486000"/>
            <a:ext cx="615553" cy="49359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r">
              <a:lnSpc>
                <a:spcPts val="4200"/>
              </a:lnSpc>
            </a:pPr>
            <a:r>
              <a:rPr lang="zh-CN" altLang="en-US" sz="2400">
                <a:latin typeface="Times New Roman" panose="02020603050405020304" pitchFamily="34" charset="0"/>
              </a:rPr>
              <a:t>续表</a:t>
            </a:r>
            <a:endParaRPr lang="zh-CN" altLang="en-US" sz="2400">
              <a:latin typeface="Times New Roman" panose="02020603050405020304" pitchFamily="34" charset="0"/>
            </a:endParaRPr>
          </a:p>
        </p:txBody>
      </p:sp>
    </p:spTree>
  </p:cSld>
  <p:clrMapOvr>
    <a:masterClrMapping/>
  </p:clrMapOvr>
  <p:transition>
    <p:split dir="in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P_5_BD#a37a5ba76?colgroup=4,30&amp;pid=91a8cbce8&amp;color=0,0,0&amp;vtp=1&amp;bt=1&amp;bbb=1&amp;hb=1"/>
          <p:cNvGraphicFramePr>
            <a:graphicFrameLocks noGrp="1"/>
          </p:cNvGraphicFramePr>
          <p:nvPr/>
        </p:nvGraphicFramePr>
        <p:xfrm>
          <a:off x="612648" y="1212440"/>
          <a:ext cx="10963656" cy="3089021"/>
        </p:xfrm>
        <a:graphic>
          <a:graphicData uri="http://schemas.openxmlformats.org/drawingml/2006/table">
            <a:tbl>
              <a:tblPr/>
              <a:tblGrid>
                <a:gridCol w="1536192"/>
                <a:gridCol w="9427464"/>
              </a:tblGrid>
              <a:tr h="492633"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600"/>
                        </a:lnSpc>
                      </a:pPr>
                      <a:r>
                        <a:rPr lang="en-US" altLang="zh-CN" sz="24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模型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600"/>
                        </a:lnSpc>
                      </a:pPr>
                      <a:r>
                        <a:rPr lang="en-US" altLang="zh-CN" sz="24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示例及解读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6388">
                <a:tc>
                  <a:txBody>
                    <a:bodyPr/>
                    <a:lstStyle/>
                    <a:p>
                      <a:pPr marL="0" indent="0" algn="ctr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“动杆</a:t>
                      </a: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”模</a:t>
                      </a:r>
                      <a:endParaRPr lang="en-US" altLang="zh-CN" sz="24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ctr" latinLnBrk="1" hangingPunct="0">
                        <a:lnSpc>
                          <a:spcPts val="37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型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对于一端有转轴或有铰链的轻杆</a:t>
                      </a:r>
                      <a:r>
                        <a:rPr lang="en-US" altLang="zh-CN" sz="2400" b="0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，</a:t>
                      </a: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其提供的弹力方向一定是沿着轻杆</a:t>
                      </a:r>
                      <a:endParaRPr lang="en-US" altLang="zh-CN" sz="24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的方向</a:t>
                      </a:r>
                      <a:endParaRPr lang="en-US" altLang="zh-CN" sz="1200" dirty="0"/>
                    </a:p>
                    <a:p>
                      <a:pPr marL="0" lvl="0" indent="0" algn="ctr" latinLnBrk="1" hangingPunct="0">
                        <a:lnSpc>
                          <a:spcPts val="12800"/>
                        </a:lnSpc>
                      </a:pPr>
                      <a:r>
                        <a:rPr lang="en-US" altLang="zh-CN" sz="7150" b="0" i="0" kern="0" spc="-99900">
                          <a:solidFill>
                            <a:srgbClr val="FFFFFF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_</a:t>
                      </a:r>
                      <a:r>
                        <a:rPr lang="en-US" altLang="zh-CN" sz="900" b="0" i="0" kern="0" spc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_______________________________________</a:t>
                      </a:r>
                      <a:endParaRPr lang="en-US" altLang="zh-CN" sz="900" spc="0" dirty="0">
                        <a:latin typeface="宋体" panose="02010600030101010101" pitchFamily="2" charset="-122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P_5_BD#a37a5ba76.table_image?tii=6&amp;pid=91a8cbce8&amp;color=0,0,0&amp;tib=255,255,255&amp;vtp=1" descr="preencoded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83580" y="2039305"/>
            <a:ext cx="2157984" cy="143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P_5#a37a5ba76?sp=1&amp;pid=91a8cbce8&amp;color=0,0,0&amp;vtp=1&amp;bt=1&amp;bbb=1"/>
          <p:cNvSpPr/>
          <p:nvPr/>
        </p:nvSpPr>
        <p:spPr>
          <a:xfrm>
            <a:off x="612648" y="589632"/>
            <a:ext cx="10963656" cy="478600"/>
          </a:xfrm>
          <a:prstGeom prst="rect">
            <a:avLst/>
          </a:prstGeom>
          <a:noFill/>
        </p:spPr>
        <p:txBody>
          <a:bodyPr wrap="none" lIns="0" tIns="0" rIns="0" bIns="0" rtlCol="0" anchor="t"/>
          <a:p>
            <a:pPr algn="l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2.“动杆”和“定杆”模型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P_5_BD#a37a5ba76?colgroup=4,30&amp;pid=91a8cbce8&amp;color=0,0,0&amp;vtp=1&amp;bt=1&amp;bbb=1&amp;hb=1"/>
          <p:cNvGraphicFramePr>
            <a:graphicFrameLocks noGrp="1"/>
          </p:cNvGraphicFramePr>
          <p:nvPr/>
        </p:nvGraphicFramePr>
        <p:xfrm>
          <a:off x="612648" y="1093822"/>
          <a:ext cx="10963656" cy="4305173"/>
        </p:xfrm>
        <a:graphic>
          <a:graphicData uri="http://schemas.openxmlformats.org/drawingml/2006/table">
            <a:tbl>
              <a:tblPr/>
              <a:tblGrid>
                <a:gridCol w="1536192"/>
                <a:gridCol w="9427464"/>
              </a:tblGrid>
              <a:tr h="492633"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600"/>
                        </a:lnSpc>
                      </a:pPr>
                      <a:r>
                        <a:rPr lang="en-US" altLang="zh-CN" sz="24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模型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600"/>
                        </a:lnSpc>
                      </a:pPr>
                      <a:r>
                        <a:rPr lang="en-US" altLang="zh-CN" sz="24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示例及解读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2540">
                <a:tc>
                  <a:txBody>
                    <a:bodyPr/>
                    <a:lstStyle/>
                    <a:p>
                      <a:pPr marL="0" indent="0" algn="ctr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“定杆</a:t>
                      </a: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”模</a:t>
                      </a:r>
                      <a:endParaRPr lang="en-US" altLang="zh-CN" sz="24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ctr" latinLnBrk="1" hangingPunct="0">
                        <a:lnSpc>
                          <a:spcPts val="37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型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一端固定的轻杆（如一端插入墙壁或固定于地面</a:t>
                      </a: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）</a:t>
                      </a:r>
                      <a:r>
                        <a:rPr lang="en-US" altLang="zh-CN" sz="2400" b="0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，</a:t>
                      </a: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其提供的弹力方</a:t>
                      </a:r>
                      <a:endParaRPr lang="en-US" altLang="zh-CN" sz="24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向不一定沿着轻杆的方向</a:t>
                      </a:r>
                      <a:r>
                        <a:rPr lang="en-US" altLang="zh-CN" sz="2400" b="0" i="0" spc="-10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，</a:t>
                      </a:r>
                      <a:r>
                        <a:rPr lang="en-US" altLang="zh-CN" sz="24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力的方向只能根据具体情况进行分析</a:t>
                      </a:r>
                      <a:r>
                        <a:rPr lang="en-US" altLang="zh-CN" sz="2400" b="0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，</a:t>
                      </a: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如</a:t>
                      </a:r>
                      <a:endParaRPr lang="en-US" altLang="zh-CN" sz="24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24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根据平衡条件或牛顿第二定律确定杆中弹力的大小和方向</a:t>
                      </a:r>
                      <a:endParaRPr lang="en-US" altLang="zh-CN" sz="1200" dirty="0"/>
                    </a:p>
                    <a:p>
                      <a:pPr marL="0" lvl="0" indent="0" algn="ctr" latinLnBrk="1" hangingPunct="0">
                        <a:lnSpc>
                          <a:spcPts val="19400"/>
                        </a:lnSpc>
                      </a:pPr>
                      <a:r>
                        <a:rPr lang="en-US" altLang="zh-CN" sz="10850" b="0" i="0" kern="0" spc="-99900">
                          <a:solidFill>
                            <a:srgbClr val="FFFFFF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_</a:t>
                      </a:r>
                      <a:r>
                        <a:rPr lang="en-US" altLang="zh-CN" sz="900" b="0" i="0" kern="0" spc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_____________________________</a:t>
                      </a:r>
                      <a:endParaRPr lang="en-US" altLang="zh-CN" sz="900" spc="0" dirty="0">
                        <a:latin typeface="宋体" panose="02010600030101010101" pitchFamily="2" charset="-122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P_5_BD#a37a5ba76.table_image?tii=7&amp;pid=91a8cbce8&amp;color=0,0,0&amp;tib=255,255,255&amp;vtp=1" descr="preencoded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0760" y="3120710"/>
            <a:ext cx="1563624" cy="218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2" name="P_5_BD#a37a5ba76?colgroup=4,30&amp;pid=91a8cbce8&amp;color=0,0,0&amp;vtp=1&amp;bt=1&amp;bbb=1"/>
          <p:cNvSpPr txBox="1"/>
          <p:nvPr/>
        </p:nvSpPr>
        <p:spPr>
          <a:xfrm>
            <a:off x="10960751" y="486000"/>
            <a:ext cx="615553" cy="49359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r">
              <a:lnSpc>
                <a:spcPts val="4200"/>
              </a:lnSpc>
            </a:pPr>
            <a:r>
              <a:rPr lang="zh-CN" altLang="en-US" sz="2400">
                <a:latin typeface="Times New Roman" panose="02020603050405020304" pitchFamily="34" charset="0"/>
              </a:rPr>
              <a:t>续表</a:t>
            </a:r>
            <a:endParaRPr lang="zh-CN" altLang="en-US" sz="2400">
              <a:latin typeface="Times New Roman" panose="02020603050405020304" pitchFamily="34" charset="0"/>
            </a:endParaRPr>
          </a:p>
        </p:txBody>
      </p:sp>
    </p:spTree>
  </p:cSld>
  <p:clrMapOvr>
    <a:masterClrMapping/>
  </p:clrMapOvr>
  <p:transition>
    <p:split dir="in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5_BD#00dffacc8?pid=91a8cbce8&amp;color=0,0,0&amp;vtp=1&amp;bt=1&amp;bbb=1"/>
          <p:cNvSpPr/>
          <p:nvPr/>
        </p:nvSpPr>
        <p:spPr>
          <a:xfrm>
            <a:off x="612648" y="486000"/>
            <a:ext cx="10963656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900"/>
              </a:lnSpc>
            </a:pPr>
            <a:r>
              <a:rPr lang="en-US" altLang="zh-CN" sz="28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考向1</a:t>
            </a:r>
            <a:r>
              <a:rPr lang="en-US" altLang="zh-CN" sz="28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“活结”和“死结”问题</a:t>
            </a:r>
            <a:endParaRPr lang="en-US" altLang="zh-CN" sz="2800" dirty="0"/>
          </a:p>
        </p:txBody>
      </p:sp>
      <p:pic>
        <p:nvPicPr>
          <p:cNvPr id="3" name="QC_6_BD.53_1#a6574d31b?htil=10&amp;pid=00dffacc8&amp;color=0,0,0&amp;tib=255,255,255&amp;vtp=1&amp;hs=1" descr="preencoded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97679" y="1144651"/>
            <a:ext cx="2203704" cy="153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QC_6_BD.53_2#a6574d31b?htil=10&amp;sp=1&amp;pid=00dffacc8&amp;color=0,0,0&amp;vtp=1&amp;bbb=1&amp;hb=1&amp;hs=1"/>
              <p:cNvSpPr/>
              <p:nvPr/>
            </p:nvSpPr>
            <p:spPr>
              <a:xfrm>
                <a:off x="612648" y="1098931"/>
                <a:ext cx="8677656" cy="15921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例2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（2022·辽宁卷·4，4分）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如图所示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，蜘蛛用蛛丝将其自身悬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挂在水管上并处于静止状态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。蛛丝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𝑂𝑀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𝑂𝑁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与竖直方向夹角分别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𝛼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𝛽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(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𝛼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&gt;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𝛽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)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。用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分别表示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𝑂𝑀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𝑂𝑁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的拉力，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则(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  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)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4" name="QC_6_BD.53_2#a6574d31b?htil=10&amp;sp=1&amp;pid=00dffacc8&amp;color=0,0,0&amp;vtp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098931"/>
                <a:ext cx="8677656" cy="1592199"/>
              </a:xfrm>
              <a:prstGeom prst="rect">
                <a:avLst/>
              </a:prstGeom>
              <a:blipFill rotWithShape="1">
                <a:blip r:embed="rId2"/>
                <a:stretch>
                  <a:fillRect l="-6" t="-24" r="-209" b="-36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QC_6_AN.54_1#a6574d31b.bracket?pid=00dffacc8&amp;color=0,0,0&amp;vpa=23&amp;vtp=1"/>
          <p:cNvSpPr/>
          <p:nvPr/>
        </p:nvSpPr>
        <p:spPr>
          <a:xfrm>
            <a:off x="8482171" y="2205101"/>
            <a:ext cx="441325" cy="4786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D</a:t>
            </a:r>
            <a:endParaRPr lang="en-US" altLang="zh-CN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QC_6_BD.53_3#a6574d31b.choices?pid=00dffacc8&amp;color=0,0,0&amp;vtp=1&amp;bbb=1&amp;hs=1"/>
              <p:cNvSpPr/>
              <p:nvPr/>
            </p:nvSpPr>
            <p:spPr>
              <a:xfrm>
                <a:off x="612648" y="2819117"/>
                <a:ext cx="10963656" cy="10333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4400"/>
                  </a:lnSpc>
                  <a:tabLst>
                    <a:tab pos="5589270" algn="l"/>
                  </a:tabLst>
                </a:pP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A.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的竖直分力大于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的竖直分力</a:t>
                </a:r>
                <a:r>
                  <a:rPr lang="en-US" altLang="zh-CN" sz="2400" b="0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B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的竖直分力等于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的竖直分力</a:t>
                </a:r>
                <a:endParaRPr lang="en-US" altLang="zh-CN" sz="2400" dirty="0"/>
              </a:p>
              <a:p>
                <a:pPr latinLnBrk="1">
                  <a:lnSpc>
                    <a:spcPts val="4200"/>
                  </a:lnSpc>
                  <a:tabLst>
                    <a:tab pos="5589270" algn="l"/>
                  </a:tabLst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C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的水平分力大于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的水平分力</a:t>
                </a:r>
                <a:r>
                  <a:rPr lang="en-US" altLang="zh-CN" sz="2400" b="0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D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的水平分力等于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的水平分力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6" name="QC_6_BD.53_3#a6574d31b.choices?pid=00dffacc8&amp;color=0,0,0&amp;vtp=1&amp;bb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2819117"/>
                <a:ext cx="10963656" cy="1033399"/>
              </a:xfrm>
              <a:prstGeom prst="rect">
                <a:avLst/>
              </a:prstGeom>
              <a:blipFill rotWithShape="1">
                <a:blip r:embed="rId3"/>
                <a:stretch>
                  <a:fillRect l="-5" t="-34" r="2" b="-56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QC_6_AS.55_1#a6574d31b?htil=11&amp;pid=00dffacc8&amp;color=0,0,0&amp;tib=255,255,255&amp;vtp=1&amp;hs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23576" y="3904967"/>
            <a:ext cx="1243584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QC_6_AS.55_2#a6574d31b?htil=11&amp;pid=00dffacc8&amp;color=0,0,0&amp;vtp=1&amp;bbb=1&amp;hb=1&amp;hs=1"/>
              <p:cNvSpPr/>
              <p:nvPr/>
            </p:nvSpPr>
            <p:spPr>
              <a:xfrm>
                <a:off x="612648" y="3859247"/>
                <a:ext cx="9601200" cy="2150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对结点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𝑂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受力分析如图所示，根据平衡条件可知在水平方向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分力与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的分力大小相等，即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sin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𝛼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sin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𝛽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，由题可知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𝛼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&gt;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𝛽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，且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𝛼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𝛽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都是锐角，所以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&lt;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，又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cos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𝛼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&lt;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cos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𝛽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，则在竖直方向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分力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cos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𝛼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小于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的分力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cos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𝛽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，D正确。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8" name="QC_6_AS.55_2#a6574d31b?htil=11&amp;pid=00dffacc8&amp;color=0,0,0&amp;vtp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3859247"/>
                <a:ext cx="9601200" cy="2150999"/>
              </a:xfrm>
              <a:prstGeom prst="rect">
                <a:avLst/>
              </a:prstGeom>
              <a:blipFill rotWithShape="1">
                <a:blip r:embed="rId5"/>
                <a:stretch>
                  <a:fillRect l="-5" t="-16" r="-1377" b="-27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build="p"/>
      <p:bldP spid="8" grpId="0" animBg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6_BD.56_1#2940b9808?pid=00dffacc8&amp;color=0,0,0&amp;vtp=1&amp;bt=1&amp;bbb=1&amp;hb=1"/>
          <p:cNvSpPr/>
          <p:nvPr/>
        </p:nvSpPr>
        <p:spPr>
          <a:xfrm>
            <a:off x="612648" y="486000"/>
            <a:ext cx="10963656" cy="10333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 dirty="0">
                <a:solidFill>
                  <a:srgbClr val="AE8CBB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迁移应用3</a:t>
            </a:r>
            <a:r>
              <a:rPr lang="en-US" altLang="zh-CN" sz="2400" b="1" i="0" dirty="0">
                <a:solidFill>
                  <a:srgbClr val="AE8CBB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0" i="0" dirty="0">
                <a:solidFill>
                  <a:srgbClr val="AE8CBB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（2023·海南卷·3，3分）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如图所示，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工人利用滑轮组将重物缓慢提起，</a:t>
            </a:r>
            <a:endParaRPr lang="en-US" altLang="zh-CN" sz="2400" b="0" i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2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下列说法正确的是(</a:t>
            </a:r>
            <a:r>
              <a:rPr lang="en-US" altLang="zh-CN" sz="2400" b="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 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)</a:t>
            </a:r>
            <a:endParaRPr lang="en-US" altLang="zh-CN" sz="2400" dirty="0"/>
          </a:p>
        </p:txBody>
      </p:sp>
      <p:sp>
        <p:nvSpPr>
          <p:cNvPr id="3" name="QC_6_AN.57_1#2940b9808.bracket?pid=00dffacc8&amp;color=0,0,0&amp;vpa=24&amp;vtp=1"/>
          <p:cNvSpPr/>
          <p:nvPr/>
        </p:nvSpPr>
        <p:spPr>
          <a:xfrm>
            <a:off x="3296316" y="1033370"/>
            <a:ext cx="423863" cy="4786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B</a:t>
            </a:r>
            <a:endParaRPr lang="en-US" altLang="zh-CN" sz="2400" dirty="0"/>
          </a:p>
        </p:txBody>
      </p:sp>
      <p:pic>
        <p:nvPicPr>
          <p:cNvPr id="4" name="QC_6_BD.56_2#2940b9808?htil=12&amp;pid=00dffacc8&amp;color=0,0,0&amp;tib=255,255,255&amp;vtp=1" descr="preencoded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04297" y="1647541"/>
            <a:ext cx="1810512" cy="144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C_6_BD.56_3#2940b9808.choices?htil=12&amp;pid=00dffacc8&amp;color=0,0,0&amp;vtp=1&amp;bbb=1"/>
          <p:cNvSpPr/>
          <p:nvPr/>
        </p:nvSpPr>
        <p:spPr>
          <a:xfrm>
            <a:off x="612648" y="1583152"/>
            <a:ext cx="9061704" cy="21509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A.</a:t>
            </a:r>
            <a:r>
              <a:rPr lang="en-US" altLang="zh-CN" sz="24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工人受到的重力和支持力是一对平衡力</a:t>
            </a:r>
            <a:endParaRPr lang="en-US" altLang="zh-CN" sz="2400" dirty="0"/>
          </a:p>
          <a:p>
            <a:pPr latinLnBrk="1">
              <a:lnSpc>
                <a:spcPts val="4400"/>
              </a:lnSpc>
            </a:pPr>
            <a:r>
              <a:rPr lang="en-US" altLang="zh-CN" sz="2400" b="1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B</a:t>
            </a: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.</a:t>
            </a:r>
            <a:r>
              <a:rPr lang="en-US" altLang="zh-CN" sz="24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工人对绳的拉力和绳对工人的拉力是一对作用力与反作用力</a:t>
            </a:r>
            <a:endParaRPr lang="en-US" altLang="zh-CN" sz="2400" dirty="0"/>
          </a:p>
          <a:p>
            <a:pPr latinLnBrk="1">
              <a:lnSpc>
                <a:spcPts val="4400"/>
              </a:lnSpc>
            </a:pPr>
            <a:r>
              <a:rPr lang="en-US" altLang="zh-CN" sz="2400" b="1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C</a:t>
            </a: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.</a:t>
            </a:r>
            <a:r>
              <a:rPr lang="en-US" altLang="zh-CN" sz="24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重物缓慢提起的过程中，绳子拉力变小</a:t>
            </a:r>
            <a:endParaRPr lang="en-US" altLang="zh-CN" sz="2400" dirty="0"/>
          </a:p>
          <a:p>
            <a:pPr latinLnBrk="1">
              <a:lnSpc>
                <a:spcPts val="4200"/>
              </a:lnSpc>
            </a:pPr>
            <a:r>
              <a:rPr lang="en-US" altLang="zh-CN" sz="2400" b="1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D</a:t>
            </a: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.</a:t>
            </a:r>
            <a:r>
              <a:rPr lang="en-US" altLang="zh-CN" sz="24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重物缓慢提起的过程中，绳子拉力不变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C_6_AS.58_1#2940b9808?pid=00dffacc8&amp;color=0,0,0&amp;vtp=1&amp;bt=1&amp;bbb=1&amp;hb=1"/>
              <p:cNvSpPr/>
              <p:nvPr/>
            </p:nvSpPr>
            <p:spPr>
              <a:xfrm>
                <a:off x="612648" y="486000"/>
                <a:ext cx="10963656" cy="32726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工人受到三个力的作用，即绳的拉力、地面的支持力和重力，三力平衡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，A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错误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。工人对绳的拉力和绳对工人的拉力是一对作用力与反作用力，B正确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。将动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滑轮和重物以及两者之间的绳看作一个整体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，对整体受力分析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，设绕过动滑轮的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绳的拉力为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𝑇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，绳与竖直方向的夹角为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𝜃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，动滑轮和重物所受重力为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𝐺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，由平衡条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件有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𝑇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cos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𝜃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𝐺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，重物提起过程中，两绳的张角变大，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𝜃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变大，拉力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𝑇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变大，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C、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D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错误。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QC_6_AS.58_1#2940b9808?pid=00dffacc8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3272600"/>
              </a:xfrm>
              <a:prstGeom prst="rect">
                <a:avLst/>
              </a:prstGeom>
              <a:blipFill rotWithShape="1">
                <a:blip r:embed="rId1"/>
                <a:stretch>
                  <a:fillRect l="-5" t="-7" r="-554" b="-16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5_BD#b52664873?pid=91a8cbce8&amp;color=0,0,0&amp;vtp=1&amp;bt=1&amp;bbb=1"/>
          <p:cNvSpPr/>
          <p:nvPr/>
        </p:nvSpPr>
        <p:spPr>
          <a:xfrm>
            <a:off x="612648" y="486000"/>
            <a:ext cx="10963656" cy="52863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500"/>
              </a:lnSpc>
            </a:pPr>
            <a:r>
              <a:rPr lang="en-US" altLang="zh-CN" sz="28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考向2</a:t>
            </a:r>
            <a:r>
              <a:rPr lang="en-US" altLang="zh-CN" sz="28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“动杆”和“定杆”问题</a:t>
            </a:r>
            <a:endParaRPr lang="en-US" altLang="zh-CN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QC_6_BD.59_1#1a0b2765a?sp=1&amp;pid=b52664873&amp;color=0,0,0&amp;vtp=1&amp;bbb=1&amp;hb=1"/>
              <p:cNvSpPr/>
              <p:nvPr/>
            </p:nvSpPr>
            <p:spPr>
              <a:xfrm>
                <a:off x="612648" y="1061860"/>
                <a:ext cx="10963656" cy="24684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0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例3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如图甲所示，轻杆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𝑂𝐵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可绕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点自由转动，另一端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𝑂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点用细绳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𝑂𝐴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拉住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，固定在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0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左侧墙壁上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，质量为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的重物用细绳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𝑂𝐶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悬挂在轻杆的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𝑂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点，轻杆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𝑂𝐵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水平，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𝑂𝐴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与轻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0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杆的夹角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∠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𝐵𝑂𝐴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30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。乙图中水平轻杆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𝑂𝐵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一端固定在竖直墙壁上，另一端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𝑂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装有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0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小滑轮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，用一根细绳跨过滑轮后悬挂一质量为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的重物，图中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∠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𝐵𝑂𝐴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30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，以下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38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说法正确的是(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  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)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3" name="QC_6_BD.59_1#1a0b2765a?sp=1&amp;pid=b52664873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061860"/>
                <a:ext cx="10963656" cy="2468499"/>
              </a:xfrm>
              <a:prstGeom prst="rect">
                <a:avLst/>
              </a:prstGeom>
              <a:blipFill rotWithShape="1">
                <a:blip r:embed="rId1"/>
                <a:stretch>
                  <a:fillRect l="-5" t="-6" r="-606" b="-18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QC_6_AN.60_1#1a0b2765a.bracket?pid=b52664873&amp;color=0,0,0&amp;vpa=25&amp;vtp=1"/>
          <p:cNvSpPr/>
          <p:nvPr/>
        </p:nvSpPr>
        <p:spPr>
          <a:xfrm>
            <a:off x="2686717" y="3077223"/>
            <a:ext cx="423863" cy="4405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8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B</a:t>
            </a:r>
            <a:endParaRPr lang="en-US" altLang="zh-CN" sz="2400" dirty="0"/>
          </a:p>
        </p:txBody>
      </p:sp>
      <p:pic>
        <p:nvPicPr>
          <p:cNvPr id="5" name="QC_6_BD.59_2#1a0b2765a?htil=13&amp;pid=b52664873&amp;color=0,0,0&amp;tib=255,255,255&amp;vtp=1" descr="preencoded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23114" y="3666588"/>
            <a:ext cx="3182112" cy="154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QC_6_BD.59_3#1a0b2765a.choices?htil=13&amp;pid=b52664873&amp;color=0,0,0&amp;vtp=1&amp;bbb=1&amp;hb=1"/>
              <p:cNvSpPr/>
              <p:nvPr/>
            </p:nvSpPr>
            <p:spPr>
              <a:xfrm>
                <a:off x="612648" y="3591214"/>
                <a:ext cx="7690104" cy="29764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000"/>
                  </a:lnSpc>
                </a:pP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A.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甲图中绳对杆的压力不沿杆</a:t>
                </a:r>
                <a:endParaRPr lang="en-US" altLang="zh-CN" sz="2400" dirty="0"/>
              </a:p>
              <a:p>
                <a:pPr latinLnBrk="1">
                  <a:lnSpc>
                    <a:spcPts val="40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B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乙图中滑轮对绳的支持力与水平方向成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30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角指向右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0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上方</a:t>
                </a:r>
                <a:endParaRPr lang="en-US" altLang="zh-CN" sz="2400" dirty="0"/>
              </a:p>
              <a:p>
                <a:pPr latinLnBrk="1">
                  <a:lnSpc>
                    <a:spcPts val="40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C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两图中，绳所受的支持力与绳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𝑂𝐴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段的拉力的合力方向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0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一定不同</a:t>
                </a:r>
                <a:endParaRPr lang="en-US" altLang="zh-CN" sz="2400" dirty="0"/>
              </a:p>
              <a:p>
                <a:pPr latinLnBrk="1">
                  <a:lnSpc>
                    <a:spcPts val="38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D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甲图中绳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𝑂𝐴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与绳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𝑂𝐶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的拉力大小相等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6" name="QC_6_BD.59_3#1a0b2765a.choices?htil=13&amp;pid=b52664873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3591214"/>
                <a:ext cx="7690104" cy="2976499"/>
              </a:xfrm>
              <a:prstGeom prst="rect">
                <a:avLst/>
              </a:prstGeom>
              <a:blipFill rotWithShape="1">
                <a:blip r:embed="rId3"/>
                <a:stretch>
                  <a:fillRect l="-7" t="-10" r="2" b="-15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C_6_AS.61_1#1a0b2765a?pid=b52664873&amp;color=0,0,0&amp;vtp=1&amp;bt=1&amp;bbb=1&amp;hb=1"/>
              <p:cNvSpPr/>
              <p:nvPr/>
            </p:nvSpPr>
            <p:spPr>
              <a:xfrm>
                <a:off x="612648" y="486000"/>
                <a:ext cx="10963656" cy="38314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甲图中轻杆可绕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点自由转动，绳对杆的压力一定沿杆方向，故A错误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；乙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图中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𝑂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端为滑轮，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端固定，细绳上的张力大小相等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，根据几何关系结合牛顿第三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定律可得滑轮对绳的支持力与水平方向成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30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角指向右上方，故B正确；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两图中，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绳所受的支持力与绳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𝑂𝐴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段的拉力的合力与重物的重力等大反向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，这两个力的合力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方向都是竖直向上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，方向相同，故C错误；甲图中，以结点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𝑂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为研究对象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，受力分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析可知绳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𝑂𝐶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的拉力大小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𝐹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𝑚𝑔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，绳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𝑂𝐴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的拉力大小为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T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𝑚𝑔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sin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 </m:t>
                        </m:r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30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∘</m:t>
                            </m:r>
                          </m:sup>
                        </m:sSup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𝑚𝑔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，则甲图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中绳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𝑂𝐴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与绳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𝑂𝐶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的拉力大小不相等，故D错误。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QC_6_AS.61_1#1a0b2765a?pid=b52664873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3831400"/>
              </a:xfrm>
              <a:prstGeom prst="rect">
                <a:avLst/>
              </a:prstGeom>
              <a:blipFill rotWithShape="1">
                <a:blip r:embed="rId1"/>
                <a:stretch>
                  <a:fillRect l="-5" t="-6" r="2" b="-14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C_6_BD.62_1#78aa3fbe1?pid=b52664873&amp;color=0,0,0&amp;vtp=1&amp;bt=1&amp;bbb=1&amp;hb=1"/>
              <p:cNvSpPr/>
              <p:nvPr/>
            </p:nvSpPr>
            <p:spPr>
              <a:xfrm>
                <a:off x="612648" y="486000"/>
                <a:ext cx="10963656" cy="206527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2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变式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如图甲所示，轻绳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𝐴𝐷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跨过固定在水平横梁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𝐵𝐶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右端的定滑轮挂住一个质量为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10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kg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的物体，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∠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𝐴𝐶𝐵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30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；如图乙所示，轻杆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𝐻𝐺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一端用铰链固定在竖直墙上，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另一端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𝐺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通过轻绳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𝐸𝐺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拉住，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𝐸𝐺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与水平方向成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30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角，在轻杆的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𝐺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点用轻绳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𝐹𝐺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悬挂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1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一个质量也为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10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kg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的物体，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下列说法正确的是(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  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)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QC_6_BD.62_1#78aa3fbe1?pid=b52664873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2065274"/>
              </a:xfrm>
              <a:prstGeom prst="rect">
                <a:avLst/>
              </a:prstGeom>
              <a:blipFill rotWithShape="1">
                <a:blip r:embed="rId1"/>
                <a:stretch>
                  <a:fillRect l="-5" t="-11" r="2" b="-26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QC_6_BD.62_1#78aa3fbe1?pid=b52664873&amp;color=0,0,0&amp;tib=255,255,255&amp;iip=6&amp;vtp=1" descr="preencoded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18388" y="2549115"/>
            <a:ext cx="2075688" cy="179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QC_6_BD.62_2#78aa3fbe1?pid=b52664873&amp;color=0,0,0&amp;vtp=1&amp;bbb=1"/>
              <p:cNvSpPr/>
              <p:nvPr/>
            </p:nvSpPr>
            <p:spPr>
              <a:xfrm>
                <a:off x="612648" y="2550512"/>
                <a:ext cx="10963656" cy="178892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16000"/>
                  </a:lnSpc>
                </a:pPr>
                <a:r>
                  <a:rPr lang="en-US" altLang="zh-CN" sz="8900" b="0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900" b="0" i="0" kern="0">
                    <a:solidFill>
                      <a:srgbClr val="FFFFFF"/>
                    </a:solidFill>
                    <a:latin typeface="宋体" panose="02010600030101010101" pitchFamily="2" charset="-122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                                   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甲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900" b="0" i="0" kern="0">
                    <a:solidFill>
                      <a:srgbClr val="FFFFFF"/>
                    </a:solidFill>
                    <a:latin typeface="宋体" panose="02010600030101010101" pitchFamily="2" charset="-122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                                   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乙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 dirty="0"/>
              </a:p>
            </p:txBody>
          </p:sp>
        </mc:Choice>
        <mc:Fallback>
          <p:sp>
            <p:nvSpPr>
              <p:cNvPr id="4" name="QC_6_BD.62_2#78aa3fbe1?pid=b52664873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2550512"/>
                <a:ext cx="10963656" cy="1788922"/>
              </a:xfrm>
              <a:prstGeom prst="rect">
                <a:avLst/>
              </a:prstGeom>
              <a:blipFill rotWithShape="1">
                <a:blip r:embed="rId3"/>
                <a:stretch>
                  <a:fillRect l="-5" t="-20" r="2" b="-13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QC_6_BD.62_2#78aa3fbe1?pid=b52664873&amp;color=0,0,0&amp;tib=255,255,255&amp;iip=7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80994" y="2549115"/>
            <a:ext cx="2093976" cy="179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6" name="QC_6_AN.63_1#78aa3fbe1.bracket?pid=b52664873&amp;color=0,0,0&amp;vpa=26&amp;vtp=1"/>
          <p:cNvSpPr/>
          <p:nvPr/>
        </p:nvSpPr>
        <p:spPr>
          <a:xfrm>
            <a:off x="7045992" y="2078961"/>
            <a:ext cx="441325" cy="46907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1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D</a:t>
            </a:r>
            <a:endParaRPr lang="en-US" altLang="zh-CN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QC_6_BD.62_3#78aa3fbe1.choices?pid=b52664873&amp;color=0,0,0&amp;vtp=1&amp;bbb=1"/>
              <p:cNvSpPr/>
              <p:nvPr/>
            </p:nvSpPr>
            <p:spPr>
              <a:xfrm>
                <a:off x="612648" y="4352007"/>
                <a:ext cx="10963656" cy="2090928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200"/>
                  </a:lnSpc>
                </a:pP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A.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横梁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𝐵𝐶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对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𝐶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端的弹力方向沿着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𝐵𝐶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向右</a:t>
                </a:r>
                <a:endParaRPr lang="en-US" altLang="zh-CN" sz="2400" dirty="0"/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B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轻绳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𝐴𝐶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段的张力与轻绳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𝐸𝐺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的张力之比为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: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C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横梁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𝐵𝐶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对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𝐶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端的弹力大小与轻杆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𝐻𝐺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对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𝐺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端的弹力大小之比为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radPr>
                      <m:deg/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</m:t>
                        </m:r>
                      </m:e>
                    </m:rad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: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D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横梁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𝐵𝐶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对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𝐶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端的弹力大小与轻杆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𝐻𝐺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对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𝐺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端的弹力大小之比为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:</m:t>
                    </m:r>
                    <m:rad>
                      <m:radPr>
                        <m:degHide m:val="on"/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radPr>
                      <m:deg/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7" name="QC_6_BD.62_3#78aa3fbe1.choices?pid=b52664873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352007"/>
                <a:ext cx="10963656" cy="2090928"/>
              </a:xfrm>
              <a:prstGeom prst="rect">
                <a:avLst/>
              </a:prstGeom>
              <a:blipFill rotWithShape="1">
                <a:blip r:embed="rId5"/>
                <a:stretch>
                  <a:fillRect l="-5" t="-17" r="2" b="-32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_1#目录1:c313cdf7c?lid=f97ea42c1&amp;cid=f97ea42c1&amp;tib=255,255,255&amp;vtp=1" descr="preencoded.png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2232" y="2587752"/>
            <a:ext cx="393192" cy="393192"/>
          </a:xfrm>
          <a:prstGeom prst="rect">
            <a:avLst/>
          </a:prstGeom>
        </p:spPr>
      </p:pic>
      <p:sp>
        <p:nvSpPr>
          <p:cNvPr id="3" name="C_1#目录1:c313cdf7c?lid=f97ea42c1&amp;cid=f97ea42c1&amp;vtp=1&amp;bt=1&amp;bbb=1">
            <a:hlinkClick r:id="rId1" action="ppaction://hlinksldjump"/>
          </p:cNvPr>
          <p:cNvSpPr/>
          <p:nvPr/>
        </p:nvSpPr>
        <p:spPr>
          <a:xfrm>
            <a:off x="4709160" y="2313432"/>
            <a:ext cx="6839712" cy="93268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marL="179705" algn="l" latinLnBrk="1">
              <a:lnSpc>
                <a:spcPts val="3800"/>
              </a:lnSpc>
            </a:pPr>
            <a:r>
              <a:rPr lang="en-US" altLang="zh-CN" sz="3100" b="0" i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必备知识·强基固本</a:t>
            </a:r>
            <a:endParaRPr lang="en-US" altLang="zh-CN" sz="3100" dirty="0"/>
          </a:p>
        </p:txBody>
      </p:sp>
      <p:pic>
        <p:nvPicPr>
          <p:cNvPr id="4" name="C_1#目录1:c313cdf7c?lid=28bd8a52a&amp;cid=28bd8a52a&amp;tib=255,255,255&amp;vtp=1" descr="preencoded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2232" y="3703320"/>
            <a:ext cx="393192" cy="393192"/>
          </a:xfrm>
          <a:prstGeom prst="rect">
            <a:avLst/>
          </a:prstGeom>
        </p:spPr>
      </p:pic>
      <p:sp>
        <p:nvSpPr>
          <p:cNvPr id="5" name="C_1#目录1:c313cdf7c?lid=28bd8a52a&amp;cid=28bd8a52a&amp;vtp=1&amp;bbb=1">
            <a:hlinkClick r:id="rId3" action="ppaction://hlinksldjump"/>
          </p:cNvPr>
          <p:cNvSpPr/>
          <p:nvPr/>
        </p:nvSpPr>
        <p:spPr>
          <a:xfrm>
            <a:off x="4709160" y="3429000"/>
            <a:ext cx="6839712" cy="93268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marL="179705" algn="l" latinLnBrk="1">
              <a:lnSpc>
                <a:spcPts val="3800"/>
              </a:lnSpc>
            </a:pPr>
            <a:r>
              <a:rPr lang="en-US" altLang="zh-CN" sz="3100" b="0" i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关键能力·核心突破</a:t>
            </a:r>
            <a:endParaRPr lang="en-US" altLang="zh-CN" sz="3100" dirty="0"/>
          </a:p>
        </p:txBody>
      </p:sp>
    </p:spTree>
  </p:cSld>
  <p:clrMapOvr>
    <a:masterClrMapping/>
  </p:clrMapOvr>
  <p:transition>
    <p:split dir="in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C_6_AS.64_1#78aa3fbe1?pid=b52664873&amp;color=0,0,0&amp;vtp=1&amp;bt=1&amp;bbb=1&amp;hb=1"/>
              <p:cNvSpPr/>
              <p:nvPr/>
            </p:nvSpPr>
            <p:spPr>
              <a:xfrm>
                <a:off x="612648" y="486000"/>
                <a:ext cx="10963656" cy="334486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题图甲和乙中的两个物体都处于平衡状态，根据平衡条件可判断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，与物体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相连的轻绳拉力大小等于物体的重力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，分别取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𝐶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点和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𝐺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点为研究对象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，进行受力分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析如图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（a）（b）所示。图（a）中，根据几何关系得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𝐴𝐶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𝐶𝐷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𝑀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𝑔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，且二者夹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角为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120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，故可得横梁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𝐵𝐶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对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𝐶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端的弹力大小为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N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𝐶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𝐴𝐶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𝑀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𝑔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，方向与水平方向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成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30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角斜向右上方，A错误；图（b）中由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𝐸𝐺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sin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30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∘</m:t>
                        </m:r>
                      </m:sup>
                    </m:sSup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𝑀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𝑔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𝐸𝐺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cos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30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∘</m:t>
                        </m:r>
                      </m:sup>
                    </m:sSup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N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3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𝐸𝐺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𝑀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𝑔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N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𝐺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radPr>
                      <m:deg/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</m:t>
                        </m:r>
                      </m:e>
                    </m:rad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𝑀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𝑔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，所以有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𝐴𝐶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𝐸𝐺</m:t>
                            </m:r>
                          </m:sub>
                        </m:sSub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𝐹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N</m:t>
                            </m:r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𝐶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𝐹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N</m:t>
                            </m:r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𝐺</m:t>
                            </m:r>
                          </m:sub>
                        </m:sSub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，B、C错误，D正确。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QC_6_AS.64_1#78aa3fbe1?pid=b52664873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3344863"/>
              </a:xfrm>
              <a:prstGeom prst="rect">
                <a:avLst/>
              </a:prstGeom>
              <a:blipFill rotWithShape="1">
                <a:blip r:embed="rId1"/>
                <a:stretch>
                  <a:fillRect l="-5" t="-7" r="-3878" b="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QC_6_AS.64_3#78aa3fbe1?iti=3&amp;htil=1&amp;pid=b52664873&amp;color=0,0,0&amp;tib=255,255,255&amp;vtp=1" descr="preencoded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43200" y="3962562"/>
            <a:ext cx="1225296" cy="117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4" name="QC_6_AS.64_4#78aa3fbe1?iti=4&amp;htil=1&amp;pid=b52664873&amp;color=0,0,0&amp;tib=255,255,255&amp;vtp=1" descr="preencode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19872" y="4227738"/>
            <a:ext cx="1426464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C_6_AS.64_5#78aa3fbe1?iti=3&amp;htil=1&amp;pid=b52664873&amp;color=0,0,0&amp;vtp=1&amp;bbb=1"/>
          <p:cNvSpPr/>
          <p:nvPr/>
        </p:nvSpPr>
        <p:spPr>
          <a:xfrm>
            <a:off x="2797048" y="5269138"/>
            <a:ext cx="1117600" cy="89509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图（a）</a:t>
            </a:r>
            <a:endParaRPr lang="en-US" altLang="zh-CN" sz="2400" dirty="0"/>
          </a:p>
        </p:txBody>
      </p:sp>
      <p:sp>
        <p:nvSpPr>
          <p:cNvPr id="6" name="QC_6_AS.64_6#78aa3fbe1?iti=4&amp;htil=1&amp;pid=b52664873&amp;color=0,0,0&amp;vtp=1&amp;bbb=1"/>
          <p:cNvSpPr/>
          <p:nvPr/>
        </p:nvSpPr>
        <p:spPr>
          <a:xfrm>
            <a:off x="8265573" y="5269138"/>
            <a:ext cx="1135062" cy="89509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图（b）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build="p"/>
      <p:bldP spid="5" grpId="0" animBg="1" build="p"/>
      <p:bldP spid="6" grpId="0" animBg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3#57a71799d?pid=c313cdf7c&amp;color=0,0,0&amp;vtp=1&amp;bt=1&amp;bbb=1"/>
          <p:cNvSpPr/>
          <p:nvPr/>
        </p:nvSpPr>
        <p:spPr>
          <a:xfrm>
            <a:off x="612648" y="486000"/>
            <a:ext cx="10963656" cy="10333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课标要求</a:t>
            </a:r>
            <a:endParaRPr lang="en-US" altLang="zh-CN" sz="2400" dirty="0"/>
          </a:p>
          <a:p>
            <a:pPr latinLnBrk="1">
              <a:lnSpc>
                <a:spcPts val="42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宋体" panose="02010600030101010101" pitchFamily="2" charset="-122"/>
                <a:ea typeface="楷体" panose="02010609060101010101" pitchFamily="34" charset="-122"/>
                <a:cs typeface="Times New Roman" panose="02020603050405020304" pitchFamily="34" charset="-120"/>
              </a:rPr>
              <a:t>    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通过实验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，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了解力的合成与分解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。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3_BD#f97ea42c1.fixed?pid=c313cdf7c&amp;color=0,0,0&amp;vtp=1&amp;bbb=1"/>
          <p:cNvSpPr/>
          <p:nvPr/>
        </p:nvSpPr>
        <p:spPr>
          <a:xfrm>
            <a:off x="0" y="2157984"/>
            <a:ext cx="12188952" cy="143560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5900"/>
              </a:lnSpc>
            </a:pPr>
            <a:r>
              <a:rPr lang="en-US" altLang="zh-CN" sz="4800" b="1" i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必备知识·强基固本</a:t>
            </a:r>
            <a:endParaRPr lang="en-US" altLang="zh-CN" sz="4800" dirty="0"/>
          </a:p>
        </p:txBody>
      </p:sp>
    </p:spTree>
  </p:cSld>
  <p:clrMapOvr>
    <a:masterClrMapping/>
  </p:clrMapOvr>
  <p:transition>
    <p:split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4_BD#cd8e313b1?sp=1&amp;pid=f97ea42c1&amp;color=0,0,0&amp;vtp=1&amp;bt=1&amp;bbb=1"/>
          <p:cNvSpPr/>
          <p:nvPr/>
        </p:nvSpPr>
        <p:spPr>
          <a:xfrm>
            <a:off x="612648" y="486000"/>
            <a:ext cx="10963656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一、力的合成</a:t>
            </a:r>
            <a:endParaRPr lang="en-US" altLang="zh-CN" sz="2800" dirty="0"/>
          </a:p>
        </p:txBody>
      </p:sp>
      <p:sp>
        <p:nvSpPr>
          <p:cNvPr id="3" name="QB_5_BD.1_1#3d9b26550?sp=1&amp;pid=cd8e313b1&amp;color=0,0,0&amp;vtp=1&amp;bbb=1"/>
          <p:cNvSpPr/>
          <p:nvPr/>
        </p:nvSpPr>
        <p:spPr>
          <a:xfrm>
            <a:off x="612648" y="1121661"/>
            <a:ext cx="10963656" cy="32685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 dirty="0">
                <a:solidFill>
                  <a:srgbClr val="AE8CBB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1</a:t>
            </a:r>
            <a:r>
              <a:rPr lang="en-US" altLang="zh-CN" sz="2400" b="1" i="0">
                <a:solidFill>
                  <a:srgbClr val="AE8CBB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.</a:t>
            </a:r>
            <a:r>
              <a:rPr lang="en-US" altLang="zh-CN" sz="2400" b="1" i="0">
                <a:solidFill>
                  <a:srgbClr val="AE8CBB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合力与分力</a:t>
            </a:r>
            <a:endParaRPr lang="en-US" altLang="zh-CN" sz="2400" b="0" i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marL="0" marR="0" lvl="0" indent="0" defTabSz="914400" rtl="0" eaLnBrk="1" fontAlgn="auto" latinLnBrk="1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（1）定义：假设一个力单独作用的效果跟某几个力共同作用的效果相同，这个力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marL="0" marR="0" lvl="0" indent="0" defTabSz="914400" rtl="0" eaLnBrk="1" fontAlgn="auto" latinLnBrk="1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就叫作那几个力的合力，那几个力叫作这个力的分力。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defTabSz="914400" rtl="0" eaLnBrk="1" fontAlgn="auto" latinLnBrk="1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（2）关系：合力与分力之间是一种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的关系，合力作用的效果与分力共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marL="0" marR="0" lvl="0" indent="0" defTabSz="914400" rtl="0" eaLnBrk="1" fontAlgn="auto" latinLnBrk="1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同作用的效果相同。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AE8CBB"/>
                </a:solidFill>
                <a:effectLst/>
                <a:uLnTx/>
                <a:uFillTx/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2.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AE8CBB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力的合成: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求几个力的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的过程。</a:t>
            </a:r>
            <a:endParaRPr lang="en-US" altLang="zh-CN" sz="2400" dirty="0"/>
          </a:p>
        </p:txBody>
      </p:sp>
      <p:sp>
        <p:nvSpPr>
          <p:cNvPr id="6" name="QB_5_AN.2_1#3d9b26550.blank?pid=cd8e313b1&amp;color=0,0,0&amp;vpa=1&amp;vtp=1&amp;bbb=1"/>
          <p:cNvSpPr/>
          <p:nvPr/>
        </p:nvSpPr>
        <p:spPr>
          <a:xfrm>
            <a:off x="5353716" y="2770121"/>
            <a:ext cx="1446213" cy="4745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等效替代</a:t>
            </a:r>
            <a:endParaRPr lang="en-US" altLang="zh-CN" sz="2400" dirty="0"/>
          </a:p>
        </p:txBody>
      </p:sp>
      <p:sp>
        <p:nvSpPr>
          <p:cNvPr id="8" name="QB_5_AN.4_1#3d9b26550.blank?pid=cd8e313b1&amp;color=0,0,0&amp;vpa=2&amp;vtp=1&amp;bbb=1"/>
          <p:cNvSpPr/>
          <p:nvPr/>
        </p:nvSpPr>
        <p:spPr>
          <a:xfrm>
            <a:off x="3856705" y="3866131"/>
            <a:ext cx="833438" cy="4745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合力</a:t>
            </a:r>
            <a:endParaRPr lang="en-US" altLang="zh-CN" sz="2400" dirty="0"/>
          </a:p>
        </p:txBody>
      </p:sp>
      <p:pic>
        <p:nvPicPr>
          <p:cNvPr id="9" name="QB_6_BD.5_1#c9483993f?htil=1&amp;pid=cd8e313b1&amp;color=0,0,0&amp;tib=255,255,255&amp;vtp=1&amp;hs=1" descr="preencoded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76915" y="4463449"/>
            <a:ext cx="2249424" cy="143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10" name="QO_5_BD.5_2#c9483993f?htil=1&amp;pid=cd8e313b1&amp;color=0,0,0&amp;vtp=1&amp;bbb=1"/>
          <p:cNvSpPr/>
          <p:nvPr/>
        </p:nvSpPr>
        <p:spPr>
          <a:xfrm>
            <a:off x="612648" y="4408585"/>
            <a:ext cx="8622792" cy="4745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AE8CBB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3.</a:t>
            </a:r>
            <a:r>
              <a:rPr lang="en-US" altLang="zh-CN" sz="2400" b="1" i="0" dirty="0">
                <a:solidFill>
                  <a:srgbClr val="AE8CBB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力的运算法则</a:t>
            </a:r>
            <a:endParaRPr lang="en-US" altLang="zh-CN" sz="2400" dirty="0"/>
          </a:p>
        </p:txBody>
      </p:sp>
      <p:sp>
        <p:nvSpPr>
          <p:cNvPr id="11" name="QB_6_BD.6_1#6358615f9?htil=1&amp;pid=c9483993f&amp;color=0,0,0&amp;vtp=1&amp;bbb=1&amp;hb=1"/>
          <p:cNvSpPr/>
          <p:nvPr/>
        </p:nvSpPr>
        <p:spPr>
          <a:xfrm>
            <a:off x="612648" y="4949923"/>
            <a:ext cx="8622792" cy="15921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0" i="0" dirty="0">
                <a:solidFill>
                  <a:srgbClr val="AE8CBB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（1）</a:t>
            </a:r>
            <a:r>
              <a:rPr lang="en-US" altLang="zh-CN" sz="2400" b="0" i="0" dirty="0">
                <a:solidFill>
                  <a:srgbClr val="AE8CBB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平行四边形定则：求互成角度的两个力的合力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，如果以表</a:t>
            </a:r>
            <a:endParaRPr lang="en-US" altLang="zh-CN" sz="2400" b="0" i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4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示这两个力的有向线段为邻边作平行四边形，这两个邻边之间的</a:t>
            </a:r>
            <a:endParaRPr lang="en-US" altLang="zh-CN" sz="2400" b="0" i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2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对角线就表示合力的</a:t>
            </a:r>
            <a:r>
              <a:rPr lang="en-US" altLang="zh-CN" sz="24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和</a:t>
            </a:r>
            <a:r>
              <a:rPr lang="en-US" altLang="zh-CN" sz="24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。</a:t>
            </a:r>
            <a:endParaRPr lang="en-US" altLang="zh-CN" sz="2400" dirty="0"/>
          </a:p>
        </p:txBody>
      </p:sp>
      <p:sp>
        <p:nvSpPr>
          <p:cNvPr id="12" name="QB_6_AN.7_1#6358615f9.blank?pid=c9483993f&amp;color=0,0,0&amp;vpa=3&amp;vtp=1&amp;bbb=1"/>
          <p:cNvSpPr/>
          <p:nvPr/>
        </p:nvSpPr>
        <p:spPr>
          <a:xfrm>
            <a:off x="3372516" y="6017993"/>
            <a:ext cx="833438" cy="4745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大小</a:t>
            </a:r>
            <a:endParaRPr lang="en-US" altLang="zh-CN" sz="2400" dirty="0"/>
          </a:p>
        </p:txBody>
      </p:sp>
      <p:sp>
        <p:nvSpPr>
          <p:cNvPr id="13" name="QB_6_AN.8_1#6358615f9.blank?pid=c9483993f&amp;color=0,0,0&amp;vpa=4&amp;vtp=1&amp;bbb=1"/>
          <p:cNvSpPr/>
          <p:nvPr/>
        </p:nvSpPr>
        <p:spPr>
          <a:xfrm>
            <a:off x="4591716" y="6017993"/>
            <a:ext cx="833438" cy="4745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方向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build="p"/>
      <p:bldP spid="8" grpId="0" animBg="1" build="p"/>
      <p:bldP spid="12" grpId="0" animBg="1" build="p"/>
      <p:bldP spid="13" grpId="0" animBg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6_BD.9_1#16be3f588?sp=1&amp;pid=c9483993f&amp;color=0,0,0&amp;vtp=1&amp;bt=1&amp;bbb=1"/>
          <p:cNvSpPr/>
          <p:nvPr/>
        </p:nvSpPr>
        <p:spPr>
          <a:xfrm>
            <a:off x="612648" y="524100"/>
            <a:ext cx="10963656" cy="4745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AE8CBB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（2）</a:t>
            </a:r>
            <a:r>
              <a:rPr lang="en-US" altLang="zh-CN" sz="2400" b="0" i="0" dirty="0">
                <a:solidFill>
                  <a:srgbClr val="AE8CBB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三角形定则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：把两个矢量</a:t>
            </a:r>
            <a:r>
              <a:rPr lang="en-US" altLang="zh-CN" sz="24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从而求出合矢量的方法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。</a:t>
            </a:r>
            <a:endParaRPr lang="en-US" altLang="zh-CN" sz="2400" dirty="0"/>
          </a:p>
        </p:txBody>
      </p:sp>
      <p:sp>
        <p:nvSpPr>
          <p:cNvPr id="3" name="QB_6_AN.10_1#16be3f588.blank?pid=c9483993f&amp;color=0,0,0&amp;vpa=5&amp;vtp=1&amp;bbb=1"/>
          <p:cNvSpPr/>
          <p:nvPr/>
        </p:nvSpPr>
        <p:spPr>
          <a:xfrm>
            <a:off x="4896516" y="474570"/>
            <a:ext cx="1446213" cy="4745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首尾相连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4_BD#b45cacc1c?sp=1&amp;pid=f97ea42c1&amp;color=0,0,0&amp;vtp=1&amp;bt=1&amp;bbb=1"/>
          <p:cNvSpPr/>
          <p:nvPr/>
        </p:nvSpPr>
        <p:spPr>
          <a:xfrm>
            <a:off x="612648" y="486000"/>
            <a:ext cx="10963656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二、力的分解</a:t>
            </a:r>
            <a:endParaRPr lang="en-US" altLang="zh-CN" sz="2800" dirty="0"/>
          </a:p>
        </p:txBody>
      </p:sp>
      <p:sp>
        <p:nvSpPr>
          <p:cNvPr id="3" name="QB_5_BD.11_1#9ee1a5af8?sp=1&amp;pid=b45cacc1c&amp;color=0,0,0&amp;vtp=1&amp;bbb=1"/>
          <p:cNvSpPr/>
          <p:nvPr/>
        </p:nvSpPr>
        <p:spPr>
          <a:xfrm>
            <a:off x="612648" y="1121661"/>
            <a:ext cx="10963656" cy="15962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 dirty="0">
                <a:solidFill>
                  <a:srgbClr val="AE8CBB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1</a:t>
            </a:r>
            <a:r>
              <a:rPr lang="en-US" altLang="zh-CN" sz="2400" b="1" i="0">
                <a:solidFill>
                  <a:srgbClr val="AE8CBB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.</a:t>
            </a:r>
            <a:r>
              <a:rPr lang="en-US" altLang="zh-CN" sz="2400" b="1" i="0">
                <a:solidFill>
                  <a:srgbClr val="AE8CBB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力的分解</a:t>
            </a:r>
            <a:endParaRPr lang="en-US" altLang="zh-CN" sz="2400" b="0" i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marL="0" marR="0" lvl="0" indent="0" defTabSz="914400" rtl="0" eaLnBrk="1" fontAlgn="auto" latinLnBrk="1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（1）定义：求一个力的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的过程。力的分解是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的逆运算。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（2）遵循的原则：平行四边形定则或三角形定则。</a:t>
            </a:r>
            <a:endParaRPr lang="en-US" altLang="zh-CN" sz="2400" dirty="0"/>
          </a:p>
        </p:txBody>
      </p:sp>
      <p:sp>
        <p:nvSpPr>
          <p:cNvPr id="6" name="QB_5_AN.12_1#9ee1a5af8.blank?pid=b45cacc1c&amp;color=0,0,0&amp;vpa=6&amp;vtp=1&amp;bbb=1"/>
          <p:cNvSpPr/>
          <p:nvPr/>
        </p:nvSpPr>
        <p:spPr>
          <a:xfrm>
            <a:off x="3829716" y="1652521"/>
            <a:ext cx="833438" cy="4745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分力</a:t>
            </a:r>
            <a:endParaRPr lang="en-US" altLang="zh-CN" sz="2400" dirty="0"/>
          </a:p>
        </p:txBody>
      </p:sp>
      <p:sp>
        <p:nvSpPr>
          <p:cNvPr id="7" name="QB_5_AN.13_1#9ee1a5af8.blank?pid=b45cacc1c&amp;color=0,0,0&amp;vpa=7&amp;vtp=1&amp;bbb=1"/>
          <p:cNvSpPr/>
          <p:nvPr/>
        </p:nvSpPr>
        <p:spPr>
          <a:xfrm>
            <a:off x="7487317" y="1652521"/>
            <a:ext cx="1446213" cy="4745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力的合成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build="p"/>
      <p:bldP spid="7" grpId="0" animBg="1" build="p"/>
    </p:bldLst>
  </p:timing>
</p:sld>
</file>

<file path=ppt/theme/theme1.xml><?xml version="1.0" encoding="utf-8"?>
<a:theme xmlns:a="http://schemas.openxmlformats.org/drawingml/2006/mai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7437</Words>
  <Application>WPS 演示</Application>
  <PresentationFormat>宽屏</PresentationFormat>
  <Paragraphs>416</Paragraphs>
  <Slides>40</Slides>
  <Notes>40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40</vt:i4>
      </vt:variant>
    </vt:vector>
  </HeadingPairs>
  <TitlesOfParts>
    <vt:vector size="54" baseType="lpstr">
      <vt:lpstr>Arial</vt:lpstr>
      <vt:lpstr>宋体</vt:lpstr>
      <vt:lpstr>Wingdings</vt:lpstr>
      <vt:lpstr>微软雅黑</vt:lpstr>
      <vt:lpstr>微软雅黑</vt:lpstr>
      <vt:lpstr>宋体</vt:lpstr>
      <vt:lpstr>Times New Roman</vt:lpstr>
      <vt:lpstr>Times New Roman</vt:lpstr>
      <vt:lpstr>楷体</vt:lpstr>
      <vt:lpstr>Calibri</vt:lpstr>
      <vt:lpstr>等线</vt:lpstr>
      <vt:lpstr>Arial Unicode MS</vt:lpstr>
      <vt:lpstr>Cambria Math</vt:lpstr>
      <vt:lpstr/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萤火虫</cp:lastModifiedBy>
  <cp:revision>7</cp:revision>
  <dcterms:created xsi:type="dcterms:W3CDTF">2025-01-22T10:05:00Z</dcterms:created>
  <dcterms:modified xsi:type="dcterms:W3CDTF">2025-04-09T00:57:56Z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133001977537422380026BB4906F4C89_12</vt:lpwstr>
  </property>
  <property fmtid="{D5CDD505-2E9C-101B-9397-08002B2CF9AE}" pid="3" name="KSOProductBuildVer">
    <vt:lpwstr>2052-12.1.0.20305</vt:lpwstr>
  </property>
</Properties>
</file>